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null)" ContentType="image/x-emf"/>
  <Default Extension="wdp" ContentType="image/vnd.ms-photo"/>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3" r:id="rId1"/>
  </p:sldMasterIdLst>
  <p:notesMasterIdLst>
    <p:notesMasterId r:id="rId31"/>
  </p:notesMasterIdLst>
  <p:handoutMasterIdLst>
    <p:handoutMasterId r:id="rId32"/>
  </p:handoutMasterIdLst>
  <p:sldIdLst>
    <p:sldId id="402" r:id="rId2"/>
    <p:sldId id="631" r:id="rId3"/>
    <p:sldId id="633" r:id="rId4"/>
    <p:sldId id="635" r:id="rId5"/>
    <p:sldId id="636" r:id="rId6"/>
    <p:sldId id="637" r:id="rId7"/>
    <p:sldId id="638" r:id="rId8"/>
    <p:sldId id="521" r:id="rId9"/>
    <p:sldId id="630" r:id="rId10"/>
    <p:sldId id="577" r:id="rId11"/>
    <p:sldId id="578" r:id="rId12"/>
    <p:sldId id="575" r:id="rId13"/>
    <p:sldId id="576" r:id="rId14"/>
    <p:sldId id="639" r:id="rId15"/>
    <p:sldId id="647" r:id="rId16"/>
    <p:sldId id="646" r:id="rId17"/>
    <p:sldId id="640" r:id="rId18"/>
    <p:sldId id="641" r:id="rId19"/>
    <p:sldId id="642" r:id="rId20"/>
    <p:sldId id="643" r:id="rId21"/>
    <p:sldId id="644" r:id="rId22"/>
    <p:sldId id="645" r:id="rId23"/>
    <p:sldId id="579" r:id="rId24"/>
    <p:sldId id="580" r:id="rId25"/>
    <p:sldId id="563" r:id="rId26"/>
    <p:sldId id="564" r:id="rId27"/>
    <p:sldId id="565" r:id="rId28"/>
    <p:sldId id="566" r:id="rId29"/>
    <p:sldId id="589"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4472C4"/>
    <a:srgbClr val="EBF2EA"/>
    <a:srgbClr val="D6E3D0"/>
    <a:srgbClr val="F0F0F0"/>
    <a:srgbClr val="70AD47"/>
    <a:srgbClr val="E9EBF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955" autoAdjust="0"/>
    <p:restoredTop sz="88346" autoAdjust="0"/>
  </p:normalViewPr>
  <p:slideViewPr>
    <p:cSldViewPr snapToGrid="0" snapToObjects="1" showGuides="1">
      <p:cViewPr>
        <p:scale>
          <a:sx n="105" d="100"/>
          <a:sy n="105" d="100"/>
        </p:scale>
        <p:origin x="688" y="792"/>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40" d="100"/>
        <a:sy n="140" d="100"/>
      </p:scale>
      <p:origin x="0" y="0"/>
    </p:cViewPr>
  </p:sorterViewPr>
  <p:notesViewPr>
    <p:cSldViewPr snapToGrid="0" snapToObjects="1">
      <p:cViewPr varScale="1">
        <p:scale>
          <a:sx n="95" d="100"/>
          <a:sy n="95" d="100"/>
        </p:scale>
        <p:origin x="3720" y="19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6EA7A17-B0E1-7340-BA27-DD2AB9B55580}" type="datetimeFigureOut">
              <a:rPr lang="en-US" smtClean="0"/>
              <a:t>1/29/18</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F1D09FA-C55A-F94E-9171-27FD370173E8}" type="slidenum">
              <a:rPr lang="en-US" smtClean="0"/>
              <a:t>‹#›</a:t>
            </a:fld>
            <a:endParaRPr lang="en-US"/>
          </a:p>
        </p:txBody>
      </p:sp>
    </p:spTree>
    <p:extLst>
      <p:ext uri="{BB962C8B-B14F-4D97-AF65-F5344CB8AC3E}">
        <p14:creationId xmlns:p14="http://schemas.microsoft.com/office/powerpoint/2010/main" val="37321943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Helvetica Neue Regular"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Helvetica Neue Regular" charset="0"/>
              </a:defRPr>
            </a:lvl1pPr>
          </a:lstStyle>
          <a:p>
            <a:fld id="{E79F04AE-50C4-9448-A90C-6014DA8721B5}" type="datetimeFigureOut">
              <a:rPr lang="en-US" smtClean="0"/>
              <a:pPr/>
              <a:t>1/29/18</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Helvetica Neue Regular"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Helvetica Neue Regular" charset="0"/>
              </a:defRPr>
            </a:lvl1pPr>
          </a:lstStyle>
          <a:p>
            <a:fld id="{2032B9E8-698A-8948-9227-39339D245734}" type="slidenum">
              <a:rPr lang="en-US" smtClean="0"/>
              <a:pPr/>
              <a:t>‹#›</a:t>
            </a:fld>
            <a:endParaRPr lang="en-US" dirty="0"/>
          </a:p>
        </p:txBody>
      </p:sp>
    </p:spTree>
    <p:extLst>
      <p:ext uri="{BB962C8B-B14F-4D97-AF65-F5344CB8AC3E}">
        <p14:creationId xmlns:p14="http://schemas.microsoft.com/office/powerpoint/2010/main" val="793862928"/>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Helvetica Neue Regular" charset="0"/>
        <a:ea typeface="+mn-ea"/>
        <a:cs typeface="+mn-cs"/>
      </a:defRPr>
    </a:lvl1pPr>
    <a:lvl2pPr marL="457200" algn="l" defTabSz="914400" rtl="0" eaLnBrk="1" latinLnBrk="0" hangingPunct="1">
      <a:defRPr sz="1200" b="0" i="0" kern="1200">
        <a:solidFill>
          <a:schemeClr val="tx1"/>
        </a:solidFill>
        <a:latin typeface="Helvetica Neue Regular" charset="0"/>
        <a:ea typeface="+mn-ea"/>
        <a:cs typeface="+mn-cs"/>
      </a:defRPr>
    </a:lvl2pPr>
    <a:lvl3pPr marL="914400" algn="l" defTabSz="914400" rtl="0" eaLnBrk="1" latinLnBrk="0" hangingPunct="1">
      <a:defRPr sz="1200" b="0" i="0" kern="1200">
        <a:solidFill>
          <a:schemeClr val="tx1"/>
        </a:solidFill>
        <a:latin typeface="Helvetica Neue Regular" charset="0"/>
        <a:ea typeface="+mn-ea"/>
        <a:cs typeface="+mn-cs"/>
      </a:defRPr>
    </a:lvl3pPr>
    <a:lvl4pPr marL="1371600" algn="l" defTabSz="914400" rtl="0" eaLnBrk="1" latinLnBrk="0" hangingPunct="1">
      <a:defRPr sz="1200" b="0" i="0" kern="1200">
        <a:solidFill>
          <a:schemeClr val="tx1"/>
        </a:solidFill>
        <a:latin typeface="Helvetica Neue Regular" charset="0"/>
        <a:ea typeface="+mn-ea"/>
        <a:cs typeface="+mn-cs"/>
      </a:defRPr>
    </a:lvl4pPr>
    <a:lvl5pPr marL="1828800" algn="l" defTabSz="914400" rtl="0" eaLnBrk="1" latinLnBrk="0" hangingPunct="1">
      <a:defRPr sz="1200" b="0" i="0" kern="1200">
        <a:solidFill>
          <a:schemeClr val="tx1"/>
        </a:solidFill>
        <a:latin typeface="Helvetica Neue Regular"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032B9E8-698A-8948-9227-39339D245734}" type="slidenum">
              <a:rPr lang="en-US" smtClean="0"/>
              <a:pPr/>
              <a:t>3</a:t>
            </a:fld>
            <a:endParaRPr lang="en-US" dirty="0"/>
          </a:p>
        </p:txBody>
      </p:sp>
    </p:spTree>
    <p:extLst>
      <p:ext uri="{BB962C8B-B14F-4D97-AF65-F5344CB8AC3E}">
        <p14:creationId xmlns:p14="http://schemas.microsoft.com/office/powerpoint/2010/main" val="26618397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032B9E8-698A-8948-9227-39339D245734}" type="slidenum">
              <a:rPr lang="en-US" smtClean="0"/>
              <a:pPr/>
              <a:t>5</a:t>
            </a:fld>
            <a:endParaRPr lang="en-US" dirty="0"/>
          </a:p>
        </p:txBody>
      </p:sp>
    </p:spTree>
    <p:extLst>
      <p:ext uri="{BB962C8B-B14F-4D97-AF65-F5344CB8AC3E}">
        <p14:creationId xmlns:p14="http://schemas.microsoft.com/office/powerpoint/2010/main" val="21750451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032B9E8-698A-8948-9227-39339D245734}" type="slidenum">
              <a:rPr lang="en-US" smtClean="0"/>
              <a:pPr/>
              <a:t>6</a:t>
            </a:fld>
            <a:endParaRPr lang="en-US" dirty="0"/>
          </a:p>
        </p:txBody>
      </p:sp>
    </p:spTree>
    <p:extLst>
      <p:ext uri="{BB962C8B-B14F-4D97-AF65-F5344CB8AC3E}">
        <p14:creationId xmlns:p14="http://schemas.microsoft.com/office/powerpoint/2010/main" val="20816986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032B9E8-698A-8948-9227-39339D245734}" type="slidenum">
              <a:rPr lang="en-US" smtClean="0"/>
              <a:pPr/>
              <a:t>7</a:t>
            </a:fld>
            <a:endParaRPr lang="en-US" dirty="0"/>
          </a:p>
        </p:txBody>
      </p:sp>
    </p:spTree>
    <p:extLst>
      <p:ext uri="{BB962C8B-B14F-4D97-AF65-F5344CB8AC3E}">
        <p14:creationId xmlns:p14="http://schemas.microsoft.com/office/powerpoint/2010/main" val="2141176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Helvetica Neue Regular" charset="0"/>
                <a:ea typeface="+mn-ea"/>
                <a:cs typeface="+mn-cs"/>
              </a:rPr>
              <a:t>Year 2038 problem </a:t>
            </a:r>
            <a:r>
              <a:rPr lang="en-US" sz="1200" b="0" i="0" kern="1200" dirty="0">
                <a:solidFill>
                  <a:schemeClr val="tx1"/>
                </a:solidFill>
                <a:effectLst/>
                <a:latin typeface="Helvetica Neue Regular" charset="0"/>
                <a:ea typeface="+mn-ea"/>
                <a:cs typeface="+mn-cs"/>
                <a:sym typeface="Wingdings" pitchFamily="2" charset="2"/>
              </a:rPr>
              <a:t> 32 bit signed time wraps around.</a:t>
            </a:r>
            <a:endParaRPr lang="en-US" sz="1200" b="0" i="0" kern="1200" dirty="0">
              <a:solidFill>
                <a:schemeClr val="tx1"/>
              </a:solidFill>
              <a:effectLst/>
              <a:latin typeface="Helvetica Neue Regular" charset="0"/>
              <a:ea typeface="+mn-ea"/>
              <a:cs typeface="+mn-cs"/>
            </a:endParaRPr>
          </a:p>
        </p:txBody>
      </p:sp>
      <p:sp>
        <p:nvSpPr>
          <p:cNvPr id="4" name="Slide Number Placeholder 3"/>
          <p:cNvSpPr>
            <a:spLocks noGrp="1"/>
          </p:cNvSpPr>
          <p:nvPr>
            <p:ph type="sldNum" sz="quarter" idx="10"/>
          </p:nvPr>
        </p:nvSpPr>
        <p:spPr/>
        <p:txBody>
          <a:bodyPr/>
          <a:lstStyle/>
          <a:p>
            <a:fld id="{2032B9E8-698A-8948-9227-39339D245734}" type="slidenum">
              <a:rPr lang="en-US" smtClean="0"/>
              <a:pPr/>
              <a:t>9</a:t>
            </a:fld>
            <a:endParaRPr lang="en-US" dirty="0"/>
          </a:p>
        </p:txBody>
      </p:sp>
    </p:spTree>
    <p:extLst>
      <p:ext uri="{BB962C8B-B14F-4D97-AF65-F5344CB8AC3E}">
        <p14:creationId xmlns:p14="http://schemas.microsoft.com/office/powerpoint/2010/main" val="7085025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Negative numbers,</a:t>
            </a:r>
            <a:r>
              <a:rPr lang="en-US" baseline="0" dirty="0"/>
              <a:t> large outliers, failed parsing </a:t>
            </a:r>
            <a:r>
              <a:rPr lang="mr-IN" baseline="0" dirty="0"/>
              <a:t>…</a:t>
            </a:r>
            <a:endParaRPr lang="en-US" dirty="0"/>
          </a:p>
        </p:txBody>
      </p:sp>
      <p:sp>
        <p:nvSpPr>
          <p:cNvPr id="4" name="Slide Number Placeholder 3"/>
          <p:cNvSpPr>
            <a:spLocks noGrp="1"/>
          </p:cNvSpPr>
          <p:nvPr>
            <p:ph type="sldNum" sz="quarter" idx="10"/>
          </p:nvPr>
        </p:nvSpPr>
        <p:spPr/>
        <p:txBody>
          <a:bodyPr/>
          <a:lstStyle/>
          <a:p>
            <a:fld id="{2032B9E8-698A-8948-9227-39339D245734}" type="slidenum">
              <a:rPr lang="en-US" smtClean="0"/>
              <a:pPr/>
              <a:t>13</a:t>
            </a:fld>
            <a:endParaRPr lang="en-US" dirty="0"/>
          </a:p>
        </p:txBody>
      </p:sp>
    </p:spTree>
    <p:extLst>
      <p:ext uri="{BB962C8B-B14F-4D97-AF65-F5344CB8AC3E}">
        <p14:creationId xmlns:p14="http://schemas.microsoft.com/office/powerpoint/2010/main" val="20348377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Friday non-smokers seem to have higher bills</a:t>
            </a:r>
          </a:p>
        </p:txBody>
      </p:sp>
      <p:sp>
        <p:nvSpPr>
          <p:cNvPr id="4" name="Slide Number Placeholder 3"/>
          <p:cNvSpPr>
            <a:spLocks noGrp="1"/>
          </p:cNvSpPr>
          <p:nvPr>
            <p:ph type="sldNum" sz="quarter" idx="10"/>
          </p:nvPr>
        </p:nvSpPr>
        <p:spPr/>
        <p:txBody>
          <a:bodyPr/>
          <a:lstStyle/>
          <a:p>
            <a:fld id="{2032B9E8-698A-8948-9227-39339D245734}" type="slidenum">
              <a:rPr lang="en-US" smtClean="0"/>
              <a:pPr/>
              <a:t>19</a:t>
            </a:fld>
            <a:endParaRPr lang="en-US" dirty="0"/>
          </a:p>
        </p:txBody>
      </p:sp>
    </p:spTree>
    <p:extLst>
      <p:ext uri="{BB962C8B-B14F-4D97-AF65-F5344CB8AC3E}">
        <p14:creationId xmlns:p14="http://schemas.microsoft.com/office/powerpoint/2010/main" val="1392374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032B9E8-698A-8948-9227-39339D245734}" type="slidenum">
              <a:rPr lang="en-US" smtClean="0"/>
              <a:pPr/>
              <a:t>20</a:t>
            </a:fld>
            <a:endParaRPr lang="en-US" dirty="0"/>
          </a:p>
        </p:txBody>
      </p:sp>
    </p:spTree>
    <p:extLst>
      <p:ext uri="{BB962C8B-B14F-4D97-AF65-F5344CB8AC3E}">
        <p14:creationId xmlns:p14="http://schemas.microsoft.com/office/powerpoint/2010/main" val="37971873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uFillTx/>
              </a:defRPr>
            </a:lvl1pPr>
          </a:lstStyle>
          <a:p>
            <a:r>
              <a:rPr lang="en-US">
                <a:uFillTx/>
              </a:rPr>
              <a:t>Click to edit Master title style</a:t>
            </a:r>
          </a:p>
        </p:txBody>
      </p:sp>
      <p:sp>
        <p:nvSpPr>
          <p:cNvPr id="3" name="Subtitle 2"/>
          <p:cNvSpPr>
            <a:spLocks noGrp="1"/>
          </p:cNvSpPr>
          <p:nvPr>
            <p:ph type="subTitle" idx="1"/>
          </p:nvPr>
        </p:nvSpPr>
        <p:spPr>
          <a:xfrm>
            <a:off x="1524000" y="3602037"/>
            <a:ext cx="9144000" cy="1655763"/>
          </a:xfrm>
        </p:spPr>
        <p:txBody>
          <a:bodyPr/>
          <a:lstStyle>
            <a:lvl1pPr marL="0" indent="0" algn="ctr">
              <a:buNone/>
              <a:defRPr sz="2400">
                <a:uFillTx/>
              </a:defRPr>
            </a:lvl1pPr>
            <a:lvl2pPr marL="457189" indent="0" algn="ctr">
              <a:buNone/>
              <a:defRPr sz="2000">
                <a:uFillTx/>
              </a:defRPr>
            </a:lvl2pPr>
            <a:lvl3pPr marL="914377" indent="0" algn="ctr">
              <a:buNone/>
              <a:defRPr sz="1800">
                <a:uFillTx/>
              </a:defRPr>
            </a:lvl3pPr>
            <a:lvl4pPr marL="1371566" indent="0" algn="ctr">
              <a:buNone/>
              <a:defRPr sz="1600">
                <a:uFillTx/>
              </a:defRPr>
            </a:lvl4pPr>
            <a:lvl5pPr marL="1828754" indent="0" algn="ctr">
              <a:buNone/>
              <a:defRPr sz="1600">
                <a:uFillTx/>
              </a:defRPr>
            </a:lvl5pPr>
            <a:lvl6pPr marL="2285943" indent="0" algn="ctr">
              <a:buNone/>
              <a:defRPr sz="1600">
                <a:uFillTx/>
              </a:defRPr>
            </a:lvl6pPr>
            <a:lvl7pPr marL="2743131" indent="0" algn="ctr">
              <a:buNone/>
              <a:defRPr sz="1600">
                <a:uFillTx/>
              </a:defRPr>
            </a:lvl7pPr>
            <a:lvl8pPr marL="3200320" indent="0" algn="ctr">
              <a:buNone/>
              <a:defRPr sz="1600">
                <a:uFillTx/>
              </a:defRPr>
            </a:lvl8pPr>
            <a:lvl9pPr marL="3657509" indent="0" algn="ctr">
              <a:buNone/>
              <a:defRPr sz="1600">
                <a:uFillTx/>
              </a:defRPr>
            </a:lvl9pPr>
          </a:lstStyle>
          <a:p>
            <a:r>
              <a:rPr lang="en-US">
                <a:uFillTx/>
              </a:rPr>
              <a:t>Click to edit Master subtitle style</a:t>
            </a:r>
            <a:endParaRPr lang="en-US" dirty="0">
              <a:uFillTx/>
            </a:endParaRPr>
          </a:p>
        </p:txBody>
      </p:sp>
      <p:sp>
        <p:nvSpPr>
          <p:cNvPr id="4" name="Date Placeholder 3"/>
          <p:cNvSpPr>
            <a:spLocks noGrp="1"/>
          </p:cNvSpPr>
          <p:nvPr>
            <p:ph type="dt" sz="half" idx="10"/>
          </p:nvPr>
        </p:nvSpPr>
        <p:spPr/>
        <p:txBody>
          <a:bodyPr/>
          <a:lstStyle/>
          <a:p>
            <a:fld id="{CBEDB6FC-AD6B-D04B-9886-FBA5C0D2176A}" type="datetimeFigureOut">
              <a:rPr lang="en-US" smtClean="0"/>
              <a:t>1/29/18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0C7E77-65BD-CE4E-8599-E46F6A811671}"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secHead" preserve="1">
  <p:cSld name="2_Section Header">
    <p:bg>
      <p:bgRef idx="1003">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solidFill>
                  <a:schemeClr val="tx1"/>
                </a:solidFill>
                <a:uFillTx/>
              </a:defRPr>
            </a:lvl1pPr>
          </a:lstStyle>
          <a:p>
            <a:r>
              <a:rPr lang="en-US">
                <a:uFillTx/>
              </a:rPr>
              <a:t>Click to edit Master title style</a:t>
            </a:r>
          </a:p>
        </p:txBody>
      </p:sp>
      <p:sp>
        <p:nvSpPr>
          <p:cNvPr id="3" name="Text Placeholder 2"/>
          <p:cNvSpPr>
            <a:spLocks noGrp="1"/>
          </p:cNvSpPr>
          <p:nvPr>
            <p:ph type="body" idx="1"/>
          </p:nvPr>
        </p:nvSpPr>
        <p:spPr>
          <a:xfrm>
            <a:off x="831851" y="4589464"/>
            <a:ext cx="10515600" cy="1500187"/>
          </a:xfrm>
        </p:spPr>
        <p:txBody>
          <a:bodyPr/>
          <a:lstStyle>
            <a:lvl1pPr marL="0" indent="0">
              <a:buNone/>
              <a:defRPr sz="2400">
                <a:solidFill>
                  <a:schemeClr val="tx1"/>
                </a:solidFill>
                <a:uFillTx/>
              </a:defRPr>
            </a:lvl1pPr>
            <a:lvl2pPr marL="457189" indent="0">
              <a:buNone/>
              <a:defRPr sz="2000">
                <a:solidFill>
                  <a:schemeClr val="tx1">
                    <a:tint val="75000"/>
                  </a:schemeClr>
                </a:solidFill>
                <a:uFillTx/>
              </a:defRPr>
            </a:lvl2pPr>
            <a:lvl3pPr marL="914377" indent="0">
              <a:buNone/>
              <a:defRPr sz="1800">
                <a:solidFill>
                  <a:schemeClr val="tx1">
                    <a:tint val="75000"/>
                  </a:schemeClr>
                </a:solidFill>
                <a:uFillTx/>
              </a:defRPr>
            </a:lvl3pPr>
            <a:lvl4pPr marL="1371566" indent="0">
              <a:buNone/>
              <a:defRPr sz="1600">
                <a:solidFill>
                  <a:schemeClr val="tx1">
                    <a:tint val="75000"/>
                  </a:schemeClr>
                </a:solidFill>
                <a:uFillTx/>
              </a:defRPr>
            </a:lvl4pPr>
            <a:lvl5pPr marL="1828754" indent="0">
              <a:buNone/>
              <a:defRPr sz="1600">
                <a:solidFill>
                  <a:schemeClr val="tx1">
                    <a:tint val="75000"/>
                  </a:schemeClr>
                </a:solidFill>
                <a:uFillTx/>
              </a:defRPr>
            </a:lvl5pPr>
            <a:lvl6pPr marL="2285943" indent="0">
              <a:buNone/>
              <a:defRPr sz="1600">
                <a:solidFill>
                  <a:schemeClr val="tx1">
                    <a:tint val="75000"/>
                  </a:schemeClr>
                </a:solidFill>
                <a:uFillTx/>
              </a:defRPr>
            </a:lvl6pPr>
            <a:lvl7pPr marL="2743131" indent="0">
              <a:buNone/>
              <a:defRPr sz="1600">
                <a:solidFill>
                  <a:schemeClr val="tx1">
                    <a:tint val="75000"/>
                  </a:schemeClr>
                </a:solidFill>
                <a:uFillTx/>
              </a:defRPr>
            </a:lvl7pPr>
            <a:lvl8pPr marL="3200320" indent="0">
              <a:buNone/>
              <a:defRPr sz="1600">
                <a:solidFill>
                  <a:schemeClr val="tx1">
                    <a:tint val="75000"/>
                  </a:schemeClr>
                </a:solidFill>
                <a:uFillTx/>
              </a:defRPr>
            </a:lvl8pPr>
            <a:lvl9pPr marL="3657509" indent="0">
              <a:buNone/>
              <a:defRPr sz="1600">
                <a:solidFill>
                  <a:schemeClr val="tx1">
                    <a:tint val="75000"/>
                  </a:schemeClr>
                </a:solidFill>
                <a:uFillTx/>
              </a:defRPr>
            </a:lvl9pPr>
          </a:lstStyle>
          <a:p>
            <a:pPr lvl="0"/>
            <a:r>
              <a:rPr lang="en-US">
                <a:uFillTx/>
              </a:rPr>
              <a:t>Click to edit Master text styles</a:t>
            </a:r>
          </a:p>
        </p:txBody>
      </p:sp>
      <p:sp>
        <p:nvSpPr>
          <p:cNvPr id="4" name="Date Placeholder 3"/>
          <p:cNvSpPr>
            <a:spLocks noGrp="1"/>
          </p:cNvSpPr>
          <p:nvPr>
            <p:ph type="dt" sz="half" idx="10"/>
          </p:nvPr>
        </p:nvSpPr>
        <p:spPr/>
        <p:txBody>
          <a:bodyPr/>
          <a:lstStyle>
            <a:lvl1pPr>
              <a:defRPr>
                <a:solidFill>
                  <a:schemeClr val="tx1"/>
                </a:solidFill>
                <a:uFillTx/>
              </a:defRPr>
            </a:lvl1pPr>
          </a:lstStyle>
          <a:p>
            <a:fld id="{CBEDB6FC-AD6B-D04B-9886-FBA5C0D2176A}" type="datetimeFigureOut">
              <a:rPr lang="en-US" smtClean="0"/>
              <a:pPr/>
              <a:t>1/29/18</a:t>
            </a:fld>
            <a:endParaRPr lang="en-US" dirty="0"/>
          </a:p>
        </p:txBody>
      </p:sp>
      <p:sp>
        <p:nvSpPr>
          <p:cNvPr id="5" name="Footer Placeholder 4"/>
          <p:cNvSpPr>
            <a:spLocks noGrp="1"/>
          </p:cNvSpPr>
          <p:nvPr>
            <p:ph type="ftr" sz="quarter" idx="11"/>
          </p:nvPr>
        </p:nvSpPr>
        <p:spPr/>
        <p:txBody>
          <a:bodyPr/>
          <a:lstStyle>
            <a:lvl1pPr>
              <a:defRPr>
                <a:solidFill>
                  <a:schemeClr val="tx1"/>
                </a:solidFill>
                <a:uFillTx/>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tx1"/>
                </a:solidFill>
                <a:uFillTx/>
              </a:defRPr>
            </a:lvl1pPr>
          </a:lstStyle>
          <a:p>
            <a:fld id="{4A0C7E77-65BD-CE4E-8599-E46F6A811671}" type="slidenum">
              <a:rPr lang="en-US" smtClean="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uFillTx/>
              </a:rPr>
              <a:t>Click to edit Master title style</a:t>
            </a:r>
          </a:p>
        </p:txBody>
      </p:sp>
      <p:sp>
        <p:nvSpPr>
          <p:cNvPr id="3" name="Content Placeholder 2"/>
          <p:cNvSpPr>
            <a:spLocks noGrp="1"/>
          </p:cNvSpPr>
          <p:nvPr>
            <p:ph sz="half" idx="1"/>
          </p:nvPr>
        </p:nvSpPr>
        <p:spPr>
          <a:xfrm>
            <a:off x="838200" y="1825625"/>
            <a:ext cx="5181600" cy="4351339"/>
          </a:xfrm>
        </p:spPr>
        <p:txBody>
          <a:body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p>
        </p:txBody>
      </p:sp>
      <p:sp>
        <p:nvSpPr>
          <p:cNvPr id="4" name="Content Placeholder 3"/>
          <p:cNvSpPr>
            <a:spLocks noGrp="1"/>
          </p:cNvSpPr>
          <p:nvPr>
            <p:ph sz="half" idx="2"/>
          </p:nvPr>
        </p:nvSpPr>
        <p:spPr>
          <a:xfrm>
            <a:off x="6172200" y="1825625"/>
            <a:ext cx="5181600" cy="4351339"/>
          </a:xfrm>
        </p:spPr>
        <p:txBody>
          <a:body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p>
        </p:txBody>
      </p:sp>
      <p:sp>
        <p:nvSpPr>
          <p:cNvPr id="5" name="Date Placeholder 4"/>
          <p:cNvSpPr>
            <a:spLocks noGrp="1"/>
          </p:cNvSpPr>
          <p:nvPr>
            <p:ph type="dt" sz="half" idx="10"/>
          </p:nvPr>
        </p:nvSpPr>
        <p:spPr/>
        <p:txBody>
          <a:bodyPr/>
          <a:lstStyle/>
          <a:p>
            <a:fld id="{CBEDB6FC-AD6B-D04B-9886-FBA5C0D2176A}" type="datetimeFigureOut">
              <a:rPr lang="en-US" smtClean="0"/>
              <a:t>1/29/18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A0C7E77-65BD-CE4E-8599-E46F6A811671}"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uFillTx/>
              </a:rPr>
              <a:t>Click to edit Master title style</a:t>
            </a:r>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uFillTx/>
              </a:defRPr>
            </a:lvl1pPr>
            <a:lvl2pPr marL="457189" indent="0">
              <a:buNone/>
              <a:defRPr sz="2000" b="1">
                <a:uFillTx/>
              </a:defRPr>
            </a:lvl2pPr>
            <a:lvl3pPr marL="914377" indent="0">
              <a:buNone/>
              <a:defRPr sz="1800" b="1">
                <a:uFillTx/>
              </a:defRPr>
            </a:lvl3pPr>
            <a:lvl4pPr marL="1371566" indent="0">
              <a:buNone/>
              <a:defRPr sz="1600" b="1">
                <a:uFillTx/>
              </a:defRPr>
            </a:lvl4pPr>
            <a:lvl5pPr marL="1828754" indent="0">
              <a:buNone/>
              <a:defRPr sz="1600" b="1">
                <a:uFillTx/>
              </a:defRPr>
            </a:lvl5pPr>
            <a:lvl6pPr marL="2285943" indent="0">
              <a:buNone/>
              <a:defRPr sz="1600" b="1">
                <a:uFillTx/>
              </a:defRPr>
            </a:lvl6pPr>
            <a:lvl7pPr marL="2743131" indent="0">
              <a:buNone/>
              <a:defRPr sz="1600" b="1">
                <a:uFillTx/>
              </a:defRPr>
            </a:lvl7pPr>
            <a:lvl8pPr marL="3200320" indent="0">
              <a:buNone/>
              <a:defRPr sz="1600" b="1">
                <a:uFillTx/>
              </a:defRPr>
            </a:lvl8pPr>
            <a:lvl9pPr marL="3657509" indent="0">
              <a:buNone/>
              <a:defRPr sz="1600" b="1">
                <a:uFillTx/>
              </a:defRPr>
            </a:lvl9pPr>
          </a:lstStyle>
          <a:p>
            <a:pPr lvl="0"/>
            <a:r>
              <a:rPr lang="en-US">
                <a:uFillTx/>
              </a:rPr>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uFillTx/>
              </a:defRPr>
            </a:lvl1pPr>
            <a:lvl2pPr marL="457189" indent="0">
              <a:buNone/>
              <a:defRPr sz="2000" b="1">
                <a:uFillTx/>
              </a:defRPr>
            </a:lvl2pPr>
            <a:lvl3pPr marL="914377" indent="0">
              <a:buNone/>
              <a:defRPr sz="1800" b="1">
                <a:uFillTx/>
              </a:defRPr>
            </a:lvl3pPr>
            <a:lvl4pPr marL="1371566" indent="0">
              <a:buNone/>
              <a:defRPr sz="1600" b="1">
                <a:uFillTx/>
              </a:defRPr>
            </a:lvl4pPr>
            <a:lvl5pPr marL="1828754" indent="0">
              <a:buNone/>
              <a:defRPr sz="1600" b="1">
                <a:uFillTx/>
              </a:defRPr>
            </a:lvl5pPr>
            <a:lvl6pPr marL="2285943" indent="0">
              <a:buNone/>
              <a:defRPr sz="1600" b="1">
                <a:uFillTx/>
              </a:defRPr>
            </a:lvl6pPr>
            <a:lvl7pPr marL="2743131" indent="0">
              <a:buNone/>
              <a:defRPr sz="1600" b="1">
                <a:uFillTx/>
              </a:defRPr>
            </a:lvl7pPr>
            <a:lvl8pPr marL="3200320" indent="0">
              <a:buNone/>
              <a:defRPr sz="1600" b="1">
                <a:uFillTx/>
              </a:defRPr>
            </a:lvl8pPr>
            <a:lvl9pPr marL="3657509" indent="0">
              <a:buNone/>
              <a:defRPr sz="1600" b="1">
                <a:uFillTx/>
              </a:defRPr>
            </a:lvl9pPr>
          </a:lstStyle>
          <a:p>
            <a:pPr lvl="0"/>
            <a:r>
              <a:rPr lang="en-US">
                <a:uFillTx/>
              </a:rPr>
              <a:t>Click to edit Master text styles</a:t>
            </a:r>
          </a:p>
        </p:txBody>
      </p:sp>
      <p:sp>
        <p:nvSpPr>
          <p:cNvPr id="6" name="Content Placeholder 5"/>
          <p:cNvSpPr>
            <a:spLocks noGrp="1"/>
          </p:cNvSpPr>
          <p:nvPr>
            <p:ph sz="quarter" idx="4"/>
          </p:nvPr>
        </p:nvSpPr>
        <p:spPr>
          <a:xfrm>
            <a:off x="6172201" y="2505075"/>
            <a:ext cx="5183188" cy="3684588"/>
          </a:xfrm>
        </p:spPr>
        <p:txBody>
          <a:body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p>
        </p:txBody>
      </p:sp>
      <p:sp>
        <p:nvSpPr>
          <p:cNvPr id="7" name="Date Placeholder 6"/>
          <p:cNvSpPr>
            <a:spLocks noGrp="1"/>
          </p:cNvSpPr>
          <p:nvPr>
            <p:ph type="dt" sz="half" idx="10"/>
          </p:nvPr>
        </p:nvSpPr>
        <p:spPr/>
        <p:txBody>
          <a:bodyPr/>
          <a:lstStyle/>
          <a:p>
            <a:fld id="{CBEDB6FC-AD6B-D04B-9886-FBA5C0D2176A}" type="datetimeFigureOut">
              <a:rPr lang="en-US" smtClean="0"/>
              <a:t>1/29/18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A0C7E77-65BD-CE4E-8599-E46F6A811671}" type="slidenum">
              <a:rPr lang="en-US" smtClean="0"/>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uFillTx/>
              </a:rPr>
              <a:t>Click to edit Master title style</a:t>
            </a:r>
          </a:p>
        </p:txBody>
      </p:sp>
      <p:sp>
        <p:nvSpPr>
          <p:cNvPr id="3" name="Date Placeholder 2"/>
          <p:cNvSpPr>
            <a:spLocks noGrp="1"/>
          </p:cNvSpPr>
          <p:nvPr>
            <p:ph type="dt" sz="half" idx="10"/>
          </p:nvPr>
        </p:nvSpPr>
        <p:spPr/>
        <p:txBody>
          <a:bodyPr/>
          <a:lstStyle/>
          <a:p>
            <a:fld id="{CBEDB6FC-AD6B-D04B-9886-FBA5C0D2176A}" type="datetimeFigureOut">
              <a:rPr lang="en-US" smtClean="0"/>
              <a:t>1/29/18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A0C7E77-65BD-CE4E-8599-E46F6A811671}" type="slidenum">
              <a:rPr lang="en-US" smtClean="0"/>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BEDB6FC-AD6B-D04B-9886-FBA5C0D2176A}" type="datetimeFigureOut">
              <a:rPr lang="en-US" smtClean="0"/>
              <a:t>1/29/18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A0C7E77-65BD-CE4E-8599-E46F6A811671}" type="slidenum">
              <a:rPr lang="en-US" smtClean="0"/>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uFillTx/>
              </a:defRPr>
            </a:lvl1pPr>
          </a:lstStyle>
          <a:p>
            <a:r>
              <a:rPr lang="en-US">
                <a:uFillTx/>
              </a:rPr>
              <a:t>Click to edit Master title style</a:t>
            </a:r>
          </a:p>
        </p:txBody>
      </p:sp>
      <p:sp>
        <p:nvSpPr>
          <p:cNvPr id="3" name="Content Placeholder 2"/>
          <p:cNvSpPr>
            <a:spLocks noGrp="1"/>
          </p:cNvSpPr>
          <p:nvPr>
            <p:ph idx="1"/>
          </p:nvPr>
        </p:nvSpPr>
        <p:spPr>
          <a:xfrm>
            <a:off x="5183188" y="987426"/>
            <a:ext cx="6172200" cy="4873625"/>
          </a:xfrm>
        </p:spPr>
        <p:txBody>
          <a:bodyPr/>
          <a:lstStyle>
            <a:lvl1pPr>
              <a:defRPr sz="3200">
                <a:uFillTx/>
              </a:defRPr>
            </a:lvl1pPr>
            <a:lvl2pPr>
              <a:defRPr sz="2800">
                <a:uFillTx/>
              </a:defRPr>
            </a:lvl2pPr>
            <a:lvl3pPr>
              <a:defRPr sz="2400">
                <a:uFillTx/>
              </a:defRPr>
            </a:lvl3pPr>
            <a:lvl4pPr>
              <a:defRPr sz="2000">
                <a:uFillTx/>
              </a:defRPr>
            </a:lvl4pPr>
            <a:lvl5pPr>
              <a:defRPr sz="2000">
                <a:uFillTx/>
              </a:defRPr>
            </a:lvl5pPr>
            <a:lvl6pPr>
              <a:defRPr sz="2000">
                <a:uFillTx/>
              </a:defRPr>
            </a:lvl6pPr>
            <a:lvl7pPr>
              <a:defRPr sz="2000">
                <a:uFillTx/>
              </a:defRPr>
            </a:lvl7pPr>
            <a:lvl8pPr>
              <a:defRPr sz="2000">
                <a:uFillTx/>
              </a:defRPr>
            </a:lvl8pPr>
            <a:lvl9pPr>
              <a:defRPr sz="2000">
                <a:uFillTx/>
              </a:defRPr>
            </a:lvl9p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p>
        </p:txBody>
      </p:sp>
      <p:sp>
        <p:nvSpPr>
          <p:cNvPr id="4" name="Text Placeholder 3"/>
          <p:cNvSpPr>
            <a:spLocks noGrp="1"/>
          </p:cNvSpPr>
          <p:nvPr>
            <p:ph type="body" sz="half" idx="2"/>
          </p:nvPr>
        </p:nvSpPr>
        <p:spPr>
          <a:xfrm>
            <a:off x="839788" y="2057401"/>
            <a:ext cx="3932237" cy="3811588"/>
          </a:xfrm>
        </p:spPr>
        <p:txBody>
          <a:bodyPr/>
          <a:lstStyle>
            <a:lvl1pPr marL="0" indent="0">
              <a:buNone/>
              <a:defRPr sz="1600">
                <a:uFillTx/>
              </a:defRPr>
            </a:lvl1pPr>
            <a:lvl2pPr marL="457189" indent="0">
              <a:buNone/>
              <a:defRPr sz="1400">
                <a:uFillTx/>
              </a:defRPr>
            </a:lvl2pPr>
            <a:lvl3pPr marL="914377" indent="0">
              <a:buNone/>
              <a:defRPr sz="1200">
                <a:uFillTx/>
              </a:defRPr>
            </a:lvl3pPr>
            <a:lvl4pPr marL="1371566" indent="0">
              <a:buNone/>
              <a:defRPr sz="1000">
                <a:uFillTx/>
              </a:defRPr>
            </a:lvl4pPr>
            <a:lvl5pPr marL="1828754" indent="0">
              <a:buNone/>
              <a:defRPr sz="1000">
                <a:uFillTx/>
              </a:defRPr>
            </a:lvl5pPr>
            <a:lvl6pPr marL="2285943" indent="0">
              <a:buNone/>
              <a:defRPr sz="1000">
                <a:uFillTx/>
              </a:defRPr>
            </a:lvl6pPr>
            <a:lvl7pPr marL="2743131" indent="0">
              <a:buNone/>
              <a:defRPr sz="1000">
                <a:uFillTx/>
              </a:defRPr>
            </a:lvl7pPr>
            <a:lvl8pPr marL="3200320" indent="0">
              <a:buNone/>
              <a:defRPr sz="1000">
                <a:uFillTx/>
              </a:defRPr>
            </a:lvl8pPr>
            <a:lvl9pPr marL="3657509" indent="0">
              <a:buNone/>
              <a:defRPr sz="1000">
                <a:uFillTx/>
              </a:defRPr>
            </a:lvl9pPr>
          </a:lstStyle>
          <a:p>
            <a:pPr lvl="0"/>
            <a:r>
              <a:rPr lang="en-US">
                <a:uFillTx/>
              </a:rPr>
              <a:t>Click to edit Master text styles</a:t>
            </a:r>
          </a:p>
        </p:txBody>
      </p:sp>
      <p:sp>
        <p:nvSpPr>
          <p:cNvPr id="5" name="Date Placeholder 4"/>
          <p:cNvSpPr>
            <a:spLocks noGrp="1"/>
          </p:cNvSpPr>
          <p:nvPr>
            <p:ph type="dt" sz="half" idx="10"/>
          </p:nvPr>
        </p:nvSpPr>
        <p:spPr/>
        <p:txBody>
          <a:bodyPr/>
          <a:lstStyle/>
          <a:p>
            <a:fld id="{CBEDB6FC-AD6B-D04B-9886-FBA5C0D2176A}" type="datetimeFigureOut">
              <a:rPr lang="en-US" smtClean="0"/>
              <a:t>1/29/18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A0C7E77-65BD-CE4E-8599-E46F6A811671}" type="slidenum">
              <a:rPr lang="en-US" smtClean="0"/>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uFillTx/>
              </a:defRPr>
            </a:lvl1pPr>
          </a:lstStyle>
          <a:p>
            <a:r>
              <a:rPr lang="en-US">
                <a:uFillTx/>
              </a:rPr>
              <a:t>Click to edit Master title style</a:t>
            </a:r>
          </a:p>
        </p:txBody>
      </p:sp>
      <p:sp>
        <p:nvSpPr>
          <p:cNvPr id="3" name="Picture Placeholder 2"/>
          <p:cNvSpPr>
            <a:spLocks noGrp="1"/>
          </p:cNvSpPr>
          <p:nvPr>
            <p:ph type="pic" idx="1"/>
          </p:nvPr>
        </p:nvSpPr>
        <p:spPr>
          <a:xfrm>
            <a:off x="5183188" y="987426"/>
            <a:ext cx="6172200" cy="4873625"/>
          </a:xfrm>
        </p:spPr>
        <p:txBody>
          <a:bodyPr/>
          <a:lstStyle>
            <a:lvl1pPr marL="0" indent="0">
              <a:buNone/>
              <a:defRPr sz="3200">
                <a:uFillTx/>
              </a:defRPr>
            </a:lvl1pPr>
            <a:lvl2pPr marL="457189" indent="0">
              <a:buNone/>
              <a:defRPr sz="2800">
                <a:uFillTx/>
              </a:defRPr>
            </a:lvl2pPr>
            <a:lvl3pPr marL="914377" indent="0">
              <a:buNone/>
              <a:defRPr sz="2400">
                <a:uFillTx/>
              </a:defRPr>
            </a:lvl3pPr>
            <a:lvl4pPr marL="1371566" indent="0">
              <a:buNone/>
              <a:defRPr sz="2000">
                <a:uFillTx/>
              </a:defRPr>
            </a:lvl4pPr>
            <a:lvl5pPr marL="1828754" indent="0">
              <a:buNone/>
              <a:defRPr sz="2000">
                <a:uFillTx/>
              </a:defRPr>
            </a:lvl5pPr>
            <a:lvl6pPr marL="2285943" indent="0">
              <a:buNone/>
              <a:defRPr sz="2000">
                <a:uFillTx/>
              </a:defRPr>
            </a:lvl6pPr>
            <a:lvl7pPr marL="2743131" indent="0">
              <a:buNone/>
              <a:defRPr sz="2000">
                <a:uFillTx/>
              </a:defRPr>
            </a:lvl7pPr>
            <a:lvl8pPr marL="3200320" indent="0">
              <a:buNone/>
              <a:defRPr sz="2000">
                <a:uFillTx/>
              </a:defRPr>
            </a:lvl8pPr>
            <a:lvl9pPr marL="3657509" indent="0">
              <a:buNone/>
              <a:defRPr sz="2000">
                <a:uFillTx/>
              </a:defRPr>
            </a:lvl9pPr>
          </a:lstStyle>
          <a:p>
            <a:r>
              <a:rPr lang="en-US">
                <a:uFillTx/>
              </a:rPr>
              <a:t>Drag picture to placeholder or click icon to add</a:t>
            </a:r>
          </a:p>
        </p:txBody>
      </p:sp>
      <p:sp>
        <p:nvSpPr>
          <p:cNvPr id="4" name="Text Placeholder 3"/>
          <p:cNvSpPr>
            <a:spLocks noGrp="1"/>
          </p:cNvSpPr>
          <p:nvPr>
            <p:ph type="body" sz="half" idx="2"/>
          </p:nvPr>
        </p:nvSpPr>
        <p:spPr>
          <a:xfrm>
            <a:off x="839788" y="2057401"/>
            <a:ext cx="3932237" cy="3811588"/>
          </a:xfrm>
        </p:spPr>
        <p:txBody>
          <a:bodyPr/>
          <a:lstStyle>
            <a:lvl1pPr marL="0" indent="0">
              <a:buNone/>
              <a:defRPr sz="1600">
                <a:uFillTx/>
              </a:defRPr>
            </a:lvl1pPr>
            <a:lvl2pPr marL="457189" indent="0">
              <a:buNone/>
              <a:defRPr sz="1400">
                <a:uFillTx/>
              </a:defRPr>
            </a:lvl2pPr>
            <a:lvl3pPr marL="914377" indent="0">
              <a:buNone/>
              <a:defRPr sz="1200">
                <a:uFillTx/>
              </a:defRPr>
            </a:lvl3pPr>
            <a:lvl4pPr marL="1371566" indent="0">
              <a:buNone/>
              <a:defRPr sz="1000">
                <a:uFillTx/>
              </a:defRPr>
            </a:lvl4pPr>
            <a:lvl5pPr marL="1828754" indent="0">
              <a:buNone/>
              <a:defRPr sz="1000">
                <a:uFillTx/>
              </a:defRPr>
            </a:lvl5pPr>
            <a:lvl6pPr marL="2285943" indent="0">
              <a:buNone/>
              <a:defRPr sz="1000">
                <a:uFillTx/>
              </a:defRPr>
            </a:lvl6pPr>
            <a:lvl7pPr marL="2743131" indent="0">
              <a:buNone/>
              <a:defRPr sz="1000">
                <a:uFillTx/>
              </a:defRPr>
            </a:lvl7pPr>
            <a:lvl8pPr marL="3200320" indent="0">
              <a:buNone/>
              <a:defRPr sz="1000">
                <a:uFillTx/>
              </a:defRPr>
            </a:lvl8pPr>
            <a:lvl9pPr marL="3657509" indent="0">
              <a:buNone/>
              <a:defRPr sz="1000">
                <a:uFillTx/>
              </a:defRPr>
            </a:lvl9pPr>
          </a:lstStyle>
          <a:p>
            <a:pPr lvl="0"/>
            <a:r>
              <a:rPr lang="en-US">
                <a:uFillTx/>
              </a:rPr>
              <a:t>Click to edit Master text styles</a:t>
            </a:r>
          </a:p>
        </p:txBody>
      </p:sp>
      <p:sp>
        <p:nvSpPr>
          <p:cNvPr id="5" name="Date Placeholder 4"/>
          <p:cNvSpPr>
            <a:spLocks noGrp="1"/>
          </p:cNvSpPr>
          <p:nvPr>
            <p:ph type="dt" sz="half" idx="10"/>
          </p:nvPr>
        </p:nvSpPr>
        <p:spPr/>
        <p:txBody>
          <a:bodyPr/>
          <a:lstStyle/>
          <a:p>
            <a:fld id="{CBEDB6FC-AD6B-D04B-9886-FBA5C0D2176A}" type="datetimeFigureOut">
              <a:rPr lang="en-US" smtClean="0"/>
              <a:t>1/29/18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A0C7E77-65BD-CE4E-8599-E46F6A811671}" type="slidenum">
              <a:rPr lang="en-US" smtClean="0"/>
              <a:t>‹#›</a:t>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uFillTx/>
              </a:rPr>
              <a:t>Click to edit Master title style</a:t>
            </a:r>
          </a:p>
        </p:txBody>
      </p:sp>
      <p:sp>
        <p:nvSpPr>
          <p:cNvPr id="3" name="Vertical Text Placeholder 2"/>
          <p:cNvSpPr>
            <a:spLocks noGrp="1"/>
          </p:cNvSpPr>
          <p:nvPr>
            <p:ph type="body" orient="vert" idx="1"/>
          </p:nvPr>
        </p:nvSpPr>
        <p:spPr/>
        <p:txBody>
          <a:bodyPr vert="eaVert"/>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p>
        </p:txBody>
      </p:sp>
      <p:sp>
        <p:nvSpPr>
          <p:cNvPr id="4" name="Date Placeholder 3"/>
          <p:cNvSpPr>
            <a:spLocks noGrp="1"/>
          </p:cNvSpPr>
          <p:nvPr>
            <p:ph type="dt" sz="half" idx="10"/>
          </p:nvPr>
        </p:nvSpPr>
        <p:spPr/>
        <p:txBody>
          <a:bodyPr/>
          <a:lstStyle/>
          <a:p>
            <a:fld id="{CBEDB6FC-AD6B-D04B-9886-FBA5C0D2176A}" type="datetimeFigureOut">
              <a:rPr lang="en-US" smtClean="0"/>
              <a:t>1/29/18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0C7E77-65BD-CE4E-8599-E46F6A811671}" type="slidenum">
              <a:rPr lang="en-US" smtClean="0"/>
              <a:t>‹#›</a:t>
            </a:fld>
            <a:endParaRPr 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6"/>
            <a:ext cx="2628900" cy="5811839"/>
          </a:xfrm>
        </p:spPr>
        <p:txBody>
          <a:bodyPr vert="eaVert"/>
          <a:lstStyle/>
          <a:p>
            <a:r>
              <a:rPr lang="en-US">
                <a:uFillTx/>
              </a:rPr>
              <a:t>Click to edit Master title style</a:t>
            </a:r>
          </a:p>
        </p:txBody>
      </p:sp>
      <p:sp>
        <p:nvSpPr>
          <p:cNvPr id="3" name="Vertical Text Placeholder 2"/>
          <p:cNvSpPr>
            <a:spLocks noGrp="1"/>
          </p:cNvSpPr>
          <p:nvPr>
            <p:ph type="body" orient="vert" idx="1"/>
          </p:nvPr>
        </p:nvSpPr>
        <p:spPr>
          <a:xfrm>
            <a:off x="838201" y="365126"/>
            <a:ext cx="7734300" cy="5811839"/>
          </a:xfrm>
        </p:spPr>
        <p:txBody>
          <a:bodyPr vert="eaVert"/>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p>
        </p:txBody>
      </p:sp>
      <p:sp>
        <p:nvSpPr>
          <p:cNvPr id="4" name="Date Placeholder 3"/>
          <p:cNvSpPr>
            <a:spLocks noGrp="1"/>
          </p:cNvSpPr>
          <p:nvPr>
            <p:ph type="dt" sz="half" idx="10"/>
          </p:nvPr>
        </p:nvSpPr>
        <p:spPr/>
        <p:txBody>
          <a:bodyPr/>
          <a:lstStyle/>
          <a:p>
            <a:fld id="{CBEDB6FC-AD6B-D04B-9886-FBA5C0D2176A}" type="datetimeFigureOut">
              <a:rPr lang="en-US" smtClean="0"/>
              <a:t>1/29/18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0C7E77-65BD-CE4E-8599-E46F6A811671}" type="slidenum">
              <a:rPr lang="en-US" smtClean="0"/>
              <a:t>‹#›</a:t>
            </a:fld>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3_Title Slide">
    <p:bg>
      <p:bgRef idx="1003">
        <a:schemeClr val="bg2"/>
      </p:bgRef>
    </p:bg>
    <p:spTree>
      <p:nvGrpSpPr>
        <p:cNvPr id="1" name=""/>
        <p:cNvGrpSpPr/>
        <p:nvPr/>
      </p:nvGrpSpPr>
      <p:grpSpPr>
        <a:xfrm>
          <a:off x="0" y="0"/>
          <a:ext cx="0" cy="0"/>
          <a:chOff x="0" y="0"/>
          <a:chExt cx="0" cy="0"/>
        </a:xfrm>
      </p:grpSpPr>
      <p:sp>
        <p:nvSpPr>
          <p:cNvPr id="111618" name="Rectangle 2"/>
          <p:cNvSpPr>
            <a:spLocks noGrp="1" noChangeArrowheads="1"/>
          </p:cNvSpPr>
          <p:nvPr>
            <p:ph type="ctrTitle"/>
          </p:nvPr>
        </p:nvSpPr>
        <p:spPr>
          <a:xfrm>
            <a:off x="1" y="1915566"/>
            <a:ext cx="12191999" cy="1996034"/>
          </a:xfrm>
        </p:spPr>
        <p:txBody>
          <a:bodyPr/>
          <a:lstStyle>
            <a:lvl1pPr algn="ctr">
              <a:defRPr b="0" i="0">
                <a:solidFill>
                  <a:schemeClr val="tx1"/>
                </a:solidFill>
                <a:uFillTx/>
                <a:latin typeface="Helvetica Neue Light" charset="0"/>
                <a:ea typeface="Helvetica Neue Light" charset="0"/>
                <a:cs typeface="Helvetica Neue Light" charset="0"/>
              </a:defRPr>
            </a:lvl1pPr>
          </a:lstStyle>
          <a:p>
            <a:r>
              <a:rPr lang="en-US">
                <a:uFillTx/>
              </a:rPr>
              <a:t>Click to edit Master title style</a:t>
            </a:r>
            <a:endParaRPr lang="en-US" dirty="0">
              <a:uFillTx/>
            </a:endParaRPr>
          </a:p>
        </p:txBody>
      </p:sp>
      <p:sp>
        <p:nvSpPr>
          <p:cNvPr id="5" name="Date Placeholder 4"/>
          <p:cNvSpPr>
            <a:spLocks noGrp="1" noChangeArrowheads="1"/>
          </p:cNvSpPr>
          <p:nvPr>
            <p:ph type="dt" sz="half" idx="10"/>
          </p:nvPr>
        </p:nvSpPr>
        <p:spPr bwMode="auto">
          <a:xfrm>
            <a:off x="914400" y="6248400"/>
            <a:ext cx="2540000" cy="457200"/>
          </a:xfrm>
          <a:prstGeom prst="rect">
            <a:avLst/>
          </a:prstGeom>
          <a:ln>
            <a:miter lim="800000"/>
          </a:ln>
        </p:spPr>
        <p:txBody>
          <a:bodyPr vert="horz" wrap="square" lIns="91440" tIns="45720" rIns="91440" bIns="45720" numCol="1" anchor="t" anchorCtr="0" compatLnSpc="1">
            <a:prstTxWarp prst="textNoShape">
              <a:avLst/>
            </a:prstTxWarp>
          </a:bodyPr>
          <a:lstStyle>
            <a:lvl1pPr eaLnBrk="0" hangingPunct="0">
              <a:defRPr sz="1400" b="0" i="0">
                <a:solidFill>
                  <a:schemeClr val="tx1"/>
                </a:solidFill>
                <a:uFillTx/>
                <a:latin typeface="Helvetica Neue Light" charset="0"/>
                <a:ea typeface="Helvetica Neue Light" charset="0"/>
                <a:cs typeface="Helvetica Neue Light" charset="0"/>
              </a:defRPr>
            </a:lvl1pPr>
          </a:lstStyle>
          <a:p>
            <a:fld id="{CBEDB6FC-AD6B-D04B-9886-FBA5C0D2176A}" type="datetimeFigureOut">
              <a:rPr lang="en-US" smtClean="0"/>
              <a:pPr/>
              <a:t>1/29/18</a:t>
            </a:fld>
            <a:endParaRPr lang="en-US" dirty="0"/>
          </a:p>
        </p:txBody>
      </p:sp>
      <p:sp>
        <p:nvSpPr>
          <p:cNvPr id="6" name="Footer Placeholder 5"/>
          <p:cNvSpPr>
            <a:spLocks noGrp="1" noChangeArrowheads="1"/>
          </p:cNvSpPr>
          <p:nvPr>
            <p:ph type="ftr" sz="quarter" idx="11"/>
          </p:nvPr>
        </p:nvSpPr>
        <p:spPr bwMode="auto">
          <a:xfrm>
            <a:off x="4165600" y="6248400"/>
            <a:ext cx="3860800" cy="457200"/>
          </a:xfrm>
          <a:prstGeom prst="rect">
            <a:avLst/>
          </a:prstGeom>
          <a:ln>
            <a:miter lim="800000"/>
          </a:ln>
        </p:spPr>
        <p:txBody>
          <a:bodyPr vert="horz" wrap="square" lIns="91440" tIns="45720" rIns="91440" bIns="45720" numCol="1" anchor="t" anchorCtr="0" compatLnSpc="1">
            <a:prstTxWarp prst="textNoShape">
              <a:avLst/>
            </a:prstTxWarp>
          </a:bodyPr>
          <a:lstStyle>
            <a:lvl1pPr algn="ctr" eaLnBrk="0" hangingPunct="0">
              <a:defRPr sz="1400" b="0" i="0">
                <a:solidFill>
                  <a:schemeClr val="tx1"/>
                </a:solidFill>
                <a:uFillTx/>
                <a:latin typeface="Helvetica Neue Light" charset="0"/>
                <a:ea typeface="Helvetica Neue Light" charset="0"/>
                <a:cs typeface="Helvetica Neue Light" charset="0"/>
              </a:defRPr>
            </a:lvl1pPr>
          </a:lstStyle>
          <a:p>
            <a:endParaRPr lang="en-US" dirty="0"/>
          </a:p>
        </p:txBody>
      </p:sp>
      <p:sp>
        <p:nvSpPr>
          <p:cNvPr id="7" name="Rectangle 6"/>
          <p:cNvSpPr>
            <a:spLocks noGrp="1" noChangeArrowheads="1"/>
          </p:cNvSpPr>
          <p:nvPr>
            <p:ph type="sldNum" sz="quarter" idx="12"/>
          </p:nvPr>
        </p:nvSpPr>
        <p:spPr>
          <a:xfrm>
            <a:off x="8737600" y="6248400"/>
            <a:ext cx="2540000" cy="457200"/>
          </a:xfrm>
        </p:spPr>
        <p:txBody>
          <a:bodyPr/>
          <a:lstStyle>
            <a:lvl1pPr>
              <a:defRPr b="0" i="0">
                <a:uFillTx/>
                <a:latin typeface="Helvetica Neue Light" charset="0"/>
                <a:ea typeface="Helvetica Neue Light" charset="0"/>
                <a:cs typeface="Helvetica Neue Light" charset="0"/>
              </a:defRPr>
            </a:lvl1pPr>
          </a:lstStyle>
          <a:p>
            <a:fld id="{4A0C7E77-65BD-CE4E-8599-E46F6A811671}" type="slidenum">
              <a:rPr lang="en-US" smtClean="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uFillTx/>
              </a:rPr>
              <a:t>Click to edit Master title style</a:t>
            </a:r>
          </a:p>
        </p:txBody>
      </p:sp>
      <p:sp>
        <p:nvSpPr>
          <p:cNvPr id="3" name="Content Placeholder 2"/>
          <p:cNvSpPr>
            <a:spLocks noGrp="1"/>
          </p:cNvSpPr>
          <p:nvPr>
            <p:ph idx="1"/>
          </p:nvPr>
        </p:nvSpPr>
        <p:spPr/>
        <p:txBody>
          <a:bodyPr/>
          <a:lstStyle>
            <a:lvl1pPr marL="457200" indent="-442913">
              <a:buClr>
                <a:schemeClr val="tx1"/>
              </a:buClr>
              <a:buSzPct val="100000"/>
              <a:buFont typeface="Wingdings" charset="2"/>
              <a:buChar char="Ø"/>
              <a:defRPr>
                <a:uFillTx/>
              </a:defRPr>
            </a:lvl1pPr>
            <a:lvl2pPr marL="914400" indent="-457200">
              <a:defRPr>
                <a:uFillTx/>
              </a:defRPr>
            </a:lvl2pPr>
            <a:lvl3pPr marL="1373188" indent="-311150">
              <a:defRPr>
                <a:uFillTx/>
              </a:defRPr>
            </a:lvl3pPr>
            <a:lvl4pPr marL="1830388" indent="-236538">
              <a:defRPr>
                <a:uFillTx/>
              </a:defRPr>
            </a:lvl4pPr>
            <a:lvl5pPr marL="2287588" indent="-234950">
              <a:defRPr>
                <a:uFillTx/>
              </a:defRPr>
            </a:lvl5p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endParaRPr lang="en-US" dirty="0">
              <a:uFillTx/>
            </a:endParaRPr>
          </a:p>
        </p:txBody>
      </p:sp>
      <p:sp>
        <p:nvSpPr>
          <p:cNvPr id="4" name="Date Placeholder 3"/>
          <p:cNvSpPr>
            <a:spLocks noGrp="1"/>
          </p:cNvSpPr>
          <p:nvPr>
            <p:ph type="dt" sz="half" idx="10"/>
          </p:nvPr>
        </p:nvSpPr>
        <p:spPr/>
        <p:txBody>
          <a:bodyPr/>
          <a:lstStyle/>
          <a:p>
            <a:fld id="{CBEDB6FC-AD6B-D04B-9886-FBA5C0D2176A}" type="datetimeFigureOut">
              <a:rPr lang="en-US" smtClean="0"/>
              <a:t>1/29/18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0C7E77-65BD-CE4E-8599-E46F6A811671}" type="slidenum">
              <a:rPr lang="en-US" smtClean="0"/>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p:cSld name="4_Title Slide">
    <p:bg>
      <p:bgPr>
        <a:solidFill>
          <a:schemeClr val="accent5"/>
        </a:solidFill>
        <a:effectLst/>
      </p:bgPr>
    </p:bg>
    <p:spTree>
      <p:nvGrpSpPr>
        <p:cNvPr id="1" name=""/>
        <p:cNvGrpSpPr/>
        <p:nvPr/>
      </p:nvGrpSpPr>
      <p:grpSpPr>
        <a:xfrm>
          <a:off x="0" y="0"/>
          <a:ext cx="0" cy="0"/>
          <a:chOff x="0" y="0"/>
          <a:chExt cx="0" cy="0"/>
        </a:xfrm>
      </p:grpSpPr>
      <p:sp>
        <p:nvSpPr>
          <p:cNvPr id="111618" name="Rectangle 2"/>
          <p:cNvSpPr>
            <a:spLocks noGrp="1" noChangeArrowheads="1"/>
          </p:cNvSpPr>
          <p:nvPr>
            <p:ph type="ctrTitle"/>
          </p:nvPr>
        </p:nvSpPr>
        <p:spPr>
          <a:xfrm>
            <a:off x="1" y="1915566"/>
            <a:ext cx="12191999" cy="1996034"/>
          </a:xfrm>
        </p:spPr>
        <p:txBody>
          <a:bodyPr/>
          <a:lstStyle>
            <a:lvl1pPr algn="ctr">
              <a:defRPr b="0" i="0">
                <a:solidFill>
                  <a:schemeClr val="tx1"/>
                </a:solidFill>
                <a:uFillTx/>
                <a:latin typeface="Helvetica Neue Light" charset="0"/>
                <a:ea typeface="Helvetica Neue Light" charset="0"/>
                <a:cs typeface="Helvetica Neue Light" charset="0"/>
              </a:defRPr>
            </a:lvl1pPr>
          </a:lstStyle>
          <a:p>
            <a:r>
              <a:rPr lang="en-US">
                <a:uFillTx/>
              </a:rPr>
              <a:t>Click to edit Master title style</a:t>
            </a:r>
            <a:endParaRPr lang="en-US" dirty="0">
              <a:uFillTx/>
            </a:endParaRPr>
          </a:p>
        </p:txBody>
      </p:sp>
      <p:sp>
        <p:nvSpPr>
          <p:cNvPr id="5" name="Date Placeholder 4"/>
          <p:cNvSpPr>
            <a:spLocks noGrp="1" noChangeArrowheads="1"/>
          </p:cNvSpPr>
          <p:nvPr>
            <p:ph type="dt" sz="half" idx="10"/>
          </p:nvPr>
        </p:nvSpPr>
        <p:spPr bwMode="auto">
          <a:xfrm>
            <a:off x="914400" y="6248400"/>
            <a:ext cx="2540000" cy="457200"/>
          </a:xfrm>
          <a:prstGeom prst="rect">
            <a:avLst/>
          </a:prstGeom>
          <a:ln>
            <a:miter lim="800000"/>
          </a:ln>
        </p:spPr>
        <p:txBody>
          <a:bodyPr vert="horz" wrap="square" lIns="91440" tIns="45720" rIns="91440" bIns="45720" numCol="1" anchor="t" anchorCtr="0" compatLnSpc="1">
            <a:prstTxWarp prst="textNoShape">
              <a:avLst/>
            </a:prstTxWarp>
          </a:bodyPr>
          <a:lstStyle>
            <a:lvl1pPr eaLnBrk="0" hangingPunct="0">
              <a:defRPr sz="1400" b="0" i="0">
                <a:solidFill>
                  <a:schemeClr val="tx1"/>
                </a:solidFill>
                <a:uFillTx/>
                <a:latin typeface="Helvetica Neue Light" charset="0"/>
                <a:ea typeface="Helvetica Neue Light" charset="0"/>
                <a:cs typeface="Helvetica Neue Light" charset="0"/>
              </a:defRPr>
            </a:lvl1pPr>
          </a:lstStyle>
          <a:p>
            <a:fld id="{CBEDB6FC-AD6B-D04B-9886-FBA5C0D2176A}" type="datetimeFigureOut">
              <a:rPr lang="en-US" smtClean="0"/>
              <a:pPr/>
              <a:t>1/29/18</a:t>
            </a:fld>
            <a:endParaRPr lang="en-US" dirty="0"/>
          </a:p>
        </p:txBody>
      </p:sp>
      <p:sp>
        <p:nvSpPr>
          <p:cNvPr id="6" name="Footer Placeholder 5"/>
          <p:cNvSpPr>
            <a:spLocks noGrp="1" noChangeArrowheads="1"/>
          </p:cNvSpPr>
          <p:nvPr>
            <p:ph type="ftr" sz="quarter" idx="11"/>
          </p:nvPr>
        </p:nvSpPr>
        <p:spPr bwMode="auto">
          <a:xfrm>
            <a:off x="4165600" y="6248400"/>
            <a:ext cx="3860800" cy="457200"/>
          </a:xfrm>
          <a:prstGeom prst="rect">
            <a:avLst/>
          </a:prstGeom>
          <a:ln>
            <a:miter lim="800000"/>
          </a:ln>
        </p:spPr>
        <p:txBody>
          <a:bodyPr vert="horz" wrap="square" lIns="91440" tIns="45720" rIns="91440" bIns="45720" numCol="1" anchor="t" anchorCtr="0" compatLnSpc="1">
            <a:prstTxWarp prst="textNoShape">
              <a:avLst/>
            </a:prstTxWarp>
          </a:bodyPr>
          <a:lstStyle>
            <a:lvl1pPr algn="ctr" eaLnBrk="0" hangingPunct="0">
              <a:defRPr sz="1400" b="0" i="0">
                <a:solidFill>
                  <a:schemeClr val="tx1"/>
                </a:solidFill>
                <a:uFillTx/>
                <a:latin typeface="Helvetica Neue Light" charset="0"/>
                <a:ea typeface="Helvetica Neue Light" charset="0"/>
                <a:cs typeface="Helvetica Neue Light" charset="0"/>
              </a:defRPr>
            </a:lvl1pPr>
          </a:lstStyle>
          <a:p>
            <a:endParaRPr lang="en-US" dirty="0"/>
          </a:p>
        </p:txBody>
      </p:sp>
      <p:sp>
        <p:nvSpPr>
          <p:cNvPr id="7" name="Rectangle 6"/>
          <p:cNvSpPr>
            <a:spLocks noGrp="1" noChangeArrowheads="1"/>
          </p:cNvSpPr>
          <p:nvPr>
            <p:ph type="sldNum" sz="quarter" idx="12"/>
          </p:nvPr>
        </p:nvSpPr>
        <p:spPr>
          <a:xfrm>
            <a:off x="8737600" y="6248400"/>
            <a:ext cx="2540000" cy="457200"/>
          </a:xfrm>
        </p:spPr>
        <p:txBody>
          <a:bodyPr/>
          <a:lstStyle>
            <a:lvl1pPr>
              <a:defRPr b="0" i="0">
                <a:uFillTx/>
                <a:latin typeface="Helvetica Neue Light" charset="0"/>
                <a:ea typeface="Helvetica Neue Light" charset="0"/>
                <a:cs typeface="Helvetica Neue Light" charset="0"/>
              </a:defRPr>
            </a:lvl1pPr>
          </a:lstStyle>
          <a:p>
            <a:fld id="{4A0C7E77-65BD-CE4E-8599-E46F6A811671}" type="slidenum">
              <a:rPr lang="en-US" smtClean="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5_Title and Content">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2450" y="541060"/>
            <a:ext cx="10801350" cy="1305579"/>
          </a:xfrm>
        </p:spPr>
        <p:txBody>
          <a:bodyPr/>
          <a:lstStyle/>
          <a:p>
            <a:r>
              <a:rPr lang="en-US">
                <a:uFillTx/>
              </a:rPr>
              <a:t>Click to edit Master title style</a:t>
            </a:r>
          </a:p>
        </p:txBody>
      </p:sp>
      <p:sp>
        <p:nvSpPr>
          <p:cNvPr id="3" name="Content Placeholder 2"/>
          <p:cNvSpPr>
            <a:spLocks noGrp="1"/>
          </p:cNvSpPr>
          <p:nvPr>
            <p:ph idx="1"/>
          </p:nvPr>
        </p:nvSpPr>
        <p:spPr>
          <a:xfrm>
            <a:off x="838200" y="2026025"/>
            <a:ext cx="10515600" cy="4150940"/>
          </a:xfrm>
        </p:spPr>
        <p:txBody>
          <a:bodyPr/>
          <a:lstStyle>
            <a:lvl1pPr marL="457200" indent="-442913">
              <a:buClr>
                <a:schemeClr val="tx1"/>
              </a:buClr>
              <a:buSzPct val="100000"/>
              <a:buFont typeface="Wingdings" charset="2"/>
              <a:buChar char="Ø"/>
              <a:defRPr>
                <a:uFillTx/>
              </a:defRPr>
            </a:lvl1pPr>
            <a:lvl2pPr marL="914400" indent="-457200">
              <a:defRPr>
                <a:uFillTx/>
              </a:defRPr>
            </a:lvl2pPr>
            <a:lvl3pPr marL="1373188" indent="-311150">
              <a:defRPr>
                <a:uFillTx/>
              </a:defRPr>
            </a:lvl3pPr>
            <a:lvl4pPr marL="1830388" indent="-236538">
              <a:defRPr>
                <a:uFillTx/>
              </a:defRPr>
            </a:lvl4pPr>
            <a:lvl5pPr marL="2287588" indent="-234950">
              <a:defRPr>
                <a:uFillTx/>
              </a:defRPr>
            </a:lvl5p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endParaRPr lang="en-US" dirty="0">
              <a:uFillTx/>
            </a:endParaRPr>
          </a:p>
        </p:txBody>
      </p:sp>
      <p:sp>
        <p:nvSpPr>
          <p:cNvPr id="4" name="Date Placeholder 3"/>
          <p:cNvSpPr>
            <a:spLocks noGrp="1"/>
          </p:cNvSpPr>
          <p:nvPr>
            <p:ph type="dt" sz="half" idx="10"/>
          </p:nvPr>
        </p:nvSpPr>
        <p:spPr/>
        <p:txBody>
          <a:bodyPr/>
          <a:lstStyle/>
          <a:p>
            <a:fld id="{CBEDB6FC-AD6B-D04B-9886-FBA5C0D2176A}" type="datetimeFigureOut">
              <a:rPr lang="en-US" smtClean="0"/>
              <a:pPr/>
              <a:t>1/29/18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A0C7E77-65BD-CE4E-8599-E46F6A811671}" type="slidenum">
              <a:rPr lang="en-US" smtClean="0"/>
              <a:pPr/>
              <a:t>‹#›</a:t>
            </a:fld>
            <a:endParaRPr lang="en-US" dirty="0"/>
          </a:p>
        </p:txBody>
      </p:sp>
      <p:sp>
        <p:nvSpPr>
          <p:cNvPr id="7" name="TextBox 6"/>
          <p:cNvSpPr txBox="1">
            <a:spLocks/>
          </p:cNvSpPr>
          <p:nvPr/>
        </p:nvSpPr>
        <p:spPr>
          <a:xfrm>
            <a:off x="175999" y="171728"/>
            <a:ext cx="1324402" cy="369332"/>
          </a:xfrm>
          <a:prstGeom prst="rect">
            <a:avLst/>
          </a:prstGeom>
          <a:noFill/>
        </p:spPr>
        <p:txBody>
          <a:bodyPr wrap="none" rtlCol="0">
            <a:spAutoFit/>
          </a:bodyPr>
          <a:lstStyle/>
          <a:p>
            <a:r>
              <a:rPr lang="en-US" dirty="0" err="1">
                <a:uFillTx/>
              </a:rPr>
              <a:t>Todo</a:t>
            </a:r>
            <a:r>
              <a:rPr lang="en-US" dirty="0">
                <a:uFillTx/>
              </a:rPr>
              <a:t> Slide</a:t>
            </a:r>
          </a:p>
        </p:txBody>
      </p:sp>
      <p:sp>
        <p:nvSpPr>
          <p:cNvPr id="8" name="TextBox 7"/>
          <p:cNvSpPr txBox="1">
            <a:spLocks/>
          </p:cNvSpPr>
          <p:nvPr/>
        </p:nvSpPr>
        <p:spPr>
          <a:xfrm rot="2080315">
            <a:off x="8030560" y="740354"/>
            <a:ext cx="5319706" cy="461665"/>
          </a:xfrm>
          <a:prstGeom prst="rect">
            <a:avLst/>
          </a:prstGeom>
          <a:pattFill prst="wdUpDiag">
            <a:fgClr>
              <a:schemeClr val="accent2">
                <a:lumMod val="50000"/>
              </a:schemeClr>
            </a:fgClr>
            <a:bgClr>
              <a:srgbClr val="FFC000"/>
            </a:bgClr>
          </a:pattFill>
        </p:spPr>
        <p:txBody>
          <a:bodyPr wrap="square" rtlCol="0">
            <a:spAutoFit/>
          </a:bodyPr>
          <a:lstStyle/>
          <a:p>
            <a:pPr algn="ctr"/>
            <a:r>
              <a:rPr lang="en-US" sz="2400" b="1">
                <a:effectLst>
                  <a:glow rad="368300">
                    <a:srgbClr val="FFC000">
                      <a:alpha val="76000"/>
                    </a:srgbClr>
                  </a:glow>
                </a:effectLst>
                <a:uFillTx/>
              </a:rPr>
              <a:t>Under Construction</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uFillTx/>
              </a:rPr>
              <a:t>Click to edit Master title style</a:t>
            </a:r>
          </a:p>
        </p:txBody>
      </p:sp>
      <p:sp>
        <p:nvSpPr>
          <p:cNvPr id="3" name="Content Placeholder 2"/>
          <p:cNvSpPr>
            <a:spLocks noGrp="1"/>
          </p:cNvSpPr>
          <p:nvPr>
            <p:ph idx="1"/>
          </p:nvPr>
        </p:nvSpPr>
        <p:spPr/>
        <p:txBody>
          <a:bodyPr/>
          <a:lstStyle>
            <a:lvl1pPr marL="14287" indent="0">
              <a:buClr>
                <a:schemeClr val="tx1"/>
              </a:buClr>
              <a:buSzPct val="100000"/>
              <a:buFont typeface="Wingdings" charset="2"/>
              <a:buNone/>
              <a:defRPr>
                <a:uFillTx/>
              </a:defRPr>
            </a:lvl1pPr>
            <a:lvl2pPr marL="914400" indent="-457200">
              <a:defRPr>
                <a:uFillTx/>
              </a:defRPr>
            </a:lvl2pPr>
            <a:lvl3pPr marL="1373188" indent="-311150">
              <a:defRPr>
                <a:uFillTx/>
              </a:defRPr>
            </a:lvl3pPr>
            <a:lvl4pPr marL="1830388" indent="-236538">
              <a:defRPr>
                <a:uFillTx/>
              </a:defRPr>
            </a:lvl4pPr>
            <a:lvl5pPr marL="2287588" indent="-234950">
              <a:defRPr>
                <a:uFillTx/>
              </a:defRPr>
            </a:lvl5p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endParaRPr lang="en-US" dirty="0">
              <a:uFillTx/>
            </a:endParaRPr>
          </a:p>
        </p:txBody>
      </p:sp>
      <p:sp>
        <p:nvSpPr>
          <p:cNvPr id="4" name="Date Placeholder 3"/>
          <p:cNvSpPr>
            <a:spLocks noGrp="1"/>
          </p:cNvSpPr>
          <p:nvPr>
            <p:ph type="dt" sz="half" idx="10"/>
          </p:nvPr>
        </p:nvSpPr>
        <p:spPr/>
        <p:txBody>
          <a:bodyPr/>
          <a:lstStyle/>
          <a:p>
            <a:fld id="{CBEDB6FC-AD6B-D04B-9886-FBA5C0D2176A}" type="datetimeFigureOut">
              <a:rPr lang="en-US" smtClean="0"/>
              <a:pPr/>
              <a:t>1/29/18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A0C7E77-65BD-CE4E-8599-E46F6A811671}" type="slidenum">
              <a:rPr lang="en-US" smtClean="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4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uFillTx/>
              </a:rPr>
              <a:t>Click to edit Master title style</a:t>
            </a:r>
            <a:endParaRPr lang="en-US" dirty="0">
              <a:uFillTx/>
            </a:endParaRPr>
          </a:p>
        </p:txBody>
      </p:sp>
      <p:sp>
        <p:nvSpPr>
          <p:cNvPr id="3" name="Content Placeholder 2"/>
          <p:cNvSpPr>
            <a:spLocks noGrp="1"/>
          </p:cNvSpPr>
          <p:nvPr>
            <p:ph idx="1"/>
          </p:nvPr>
        </p:nvSpPr>
        <p:spPr/>
        <p:txBody>
          <a:bodyPr/>
          <a:lstStyle>
            <a:lvl1pPr marL="14287" indent="0">
              <a:buClr>
                <a:schemeClr val="tx1"/>
              </a:buClr>
              <a:buSzPct val="100000"/>
              <a:buFont typeface="Wingdings" charset="2"/>
              <a:buNone/>
              <a:defRPr>
                <a:uFillTx/>
                <a:latin typeface="Monaco" charset="0"/>
                <a:ea typeface="Monaco" charset="0"/>
                <a:cs typeface="Monaco" charset="0"/>
              </a:defRPr>
            </a:lvl1pPr>
            <a:lvl2pPr marL="457200" indent="0">
              <a:buNone/>
              <a:defRPr>
                <a:uFillTx/>
                <a:latin typeface="Monaco" charset="0"/>
                <a:ea typeface="Monaco" charset="0"/>
                <a:cs typeface="Monaco" charset="0"/>
              </a:defRPr>
            </a:lvl2pPr>
            <a:lvl3pPr marL="1062038" indent="0">
              <a:buNone/>
              <a:defRPr>
                <a:uFillTx/>
                <a:latin typeface="Monaco" charset="0"/>
                <a:ea typeface="Monaco" charset="0"/>
                <a:cs typeface="Monaco" charset="0"/>
              </a:defRPr>
            </a:lvl3pPr>
            <a:lvl4pPr marL="1593850" indent="0">
              <a:buNone/>
              <a:defRPr>
                <a:uFillTx/>
                <a:latin typeface="Monaco" charset="0"/>
                <a:ea typeface="Monaco" charset="0"/>
                <a:cs typeface="Monaco" charset="0"/>
              </a:defRPr>
            </a:lvl4pPr>
            <a:lvl5pPr marL="2052638" indent="0">
              <a:buNone/>
              <a:defRPr>
                <a:uFillTx/>
                <a:latin typeface="Monaco" charset="0"/>
                <a:ea typeface="Monaco" charset="0"/>
                <a:cs typeface="Monaco" charset="0"/>
              </a:defRPr>
            </a:lvl5p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endParaRPr lang="en-US" dirty="0">
              <a:uFillTx/>
            </a:endParaRPr>
          </a:p>
        </p:txBody>
      </p:sp>
      <p:sp>
        <p:nvSpPr>
          <p:cNvPr id="4" name="Date Placeholder 3"/>
          <p:cNvSpPr>
            <a:spLocks noGrp="1"/>
          </p:cNvSpPr>
          <p:nvPr>
            <p:ph type="dt" sz="half" idx="10"/>
          </p:nvPr>
        </p:nvSpPr>
        <p:spPr/>
        <p:txBody>
          <a:bodyPr/>
          <a:lstStyle/>
          <a:p>
            <a:fld id="{CBEDB6FC-AD6B-D04B-9886-FBA5C0D2176A}" type="datetimeFigureOut">
              <a:rPr lang="en-US" smtClean="0"/>
              <a:pPr/>
              <a:t>1/29/18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A0C7E77-65BD-CE4E-8599-E46F6A811671}" type="slidenum">
              <a:rPr lang="en-US" smtClean="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2_Title and Content">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uFillTx/>
              </a:defRPr>
            </a:lvl1pPr>
          </a:lstStyle>
          <a:p>
            <a:r>
              <a:rPr lang="en-US">
                <a:uFillTx/>
              </a:rPr>
              <a:t>Click to edit Master title style</a:t>
            </a:r>
          </a:p>
        </p:txBody>
      </p:sp>
      <p:sp>
        <p:nvSpPr>
          <p:cNvPr id="3" name="Content Placeholder 2"/>
          <p:cNvSpPr>
            <a:spLocks noGrp="1"/>
          </p:cNvSpPr>
          <p:nvPr>
            <p:ph idx="1"/>
          </p:nvPr>
        </p:nvSpPr>
        <p:spPr/>
        <p:txBody>
          <a:bodyPr/>
          <a:lstStyle>
            <a:lvl1pPr marL="457200" indent="-442913">
              <a:buClr>
                <a:schemeClr val="bg1"/>
              </a:buClr>
              <a:buSzPct val="100000"/>
              <a:buFont typeface="Wingdings" charset="2"/>
              <a:buChar char="Ø"/>
              <a:defRPr>
                <a:solidFill>
                  <a:schemeClr val="bg1"/>
                </a:solidFill>
                <a:uFillTx/>
              </a:defRPr>
            </a:lvl1pPr>
            <a:lvl2pPr marL="914400" indent="-457200">
              <a:defRPr>
                <a:solidFill>
                  <a:schemeClr val="bg1"/>
                </a:solidFill>
                <a:uFillTx/>
              </a:defRPr>
            </a:lvl2pPr>
            <a:lvl3pPr marL="1373188" indent="-311150">
              <a:defRPr>
                <a:solidFill>
                  <a:schemeClr val="bg1"/>
                </a:solidFill>
                <a:uFillTx/>
              </a:defRPr>
            </a:lvl3pPr>
            <a:lvl4pPr marL="1830388" indent="-236538">
              <a:defRPr>
                <a:solidFill>
                  <a:schemeClr val="bg1"/>
                </a:solidFill>
                <a:uFillTx/>
              </a:defRPr>
            </a:lvl4pPr>
            <a:lvl5pPr marL="2287588" indent="-234950">
              <a:defRPr>
                <a:solidFill>
                  <a:schemeClr val="bg1"/>
                </a:solidFill>
                <a:uFillTx/>
              </a:defRPr>
            </a:lvl5p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endParaRPr lang="en-US" dirty="0">
              <a:uFillTx/>
            </a:endParaRPr>
          </a:p>
        </p:txBody>
      </p:sp>
      <p:sp>
        <p:nvSpPr>
          <p:cNvPr id="4" name="Date Placeholder 3"/>
          <p:cNvSpPr>
            <a:spLocks noGrp="1"/>
          </p:cNvSpPr>
          <p:nvPr>
            <p:ph type="dt" sz="half" idx="10"/>
          </p:nvPr>
        </p:nvSpPr>
        <p:spPr/>
        <p:txBody>
          <a:bodyPr/>
          <a:lstStyle>
            <a:lvl1pPr>
              <a:defRPr>
                <a:solidFill>
                  <a:schemeClr val="bg1"/>
                </a:solidFill>
                <a:uFillTx/>
              </a:defRPr>
            </a:lvl1pPr>
          </a:lstStyle>
          <a:p>
            <a:fld id="{CBEDB6FC-AD6B-D04B-9886-FBA5C0D2176A}" type="datetimeFigureOut">
              <a:rPr lang="en-US" smtClean="0"/>
              <a:pPr/>
              <a:t>1/29/18</a:t>
            </a:fld>
            <a:endParaRPr lang="en-US" dirty="0"/>
          </a:p>
        </p:txBody>
      </p:sp>
      <p:sp>
        <p:nvSpPr>
          <p:cNvPr id="5" name="Footer Placeholder 4"/>
          <p:cNvSpPr>
            <a:spLocks noGrp="1"/>
          </p:cNvSpPr>
          <p:nvPr>
            <p:ph type="ftr" sz="quarter" idx="11"/>
          </p:nvPr>
        </p:nvSpPr>
        <p:spPr/>
        <p:txBody>
          <a:bodyPr/>
          <a:lstStyle>
            <a:lvl1pPr>
              <a:defRPr>
                <a:solidFill>
                  <a:schemeClr val="bg1"/>
                </a:solidFill>
                <a:uFillTx/>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bg1"/>
                </a:solidFill>
                <a:uFillTx/>
              </a:defRPr>
            </a:lvl1pPr>
          </a:lstStyle>
          <a:p>
            <a:fld id="{4A0C7E77-65BD-CE4E-8599-E46F6A811671}"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3_Title and Content">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uFillTx/>
              </a:defRPr>
            </a:lvl1pPr>
          </a:lstStyle>
          <a:p>
            <a:r>
              <a:rPr lang="en-US">
                <a:uFillTx/>
              </a:rPr>
              <a:t>Click to edit Master title style</a:t>
            </a:r>
            <a:endParaRPr lang="en-US" dirty="0">
              <a:uFillTx/>
            </a:endParaRPr>
          </a:p>
        </p:txBody>
      </p:sp>
      <p:sp>
        <p:nvSpPr>
          <p:cNvPr id="3" name="Content Placeholder 2"/>
          <p:cNvSpPr>
            <a:spLocks noGrp="1"/>
          </p:cNvSpPr>
          <p:nvPr>
            <p:ph idx="1"/>
          </p:nvPr>
        </p:nvSpPr>
        <p:spPr/>
        <p:txBody>
          <a:bodyPr/>
          <a:lstStyle>
            <a:lvl1pPr marL="457200" indent="-442913">
              <a:buClr>
                <a:schemeClr val="bg1"/>
              </a:buClr>
              <a:buSzPct val="100000"/>
              <a:buFont typeface="Wingdings" charset="2"/>
              <a:buChar char="Ø"/>
              <a:defRPr>
                <a:solidFill>
                  <a:schemeClr val="bg1"/>
                </a:solidFill>
                <a:uFillTx/>
              </a:defRPr>
            </a:lvl1pPr>
            <a:lvl2pPr marL="914400" indent="-457200">
              <a:defRPr>
                <a:solidFill>
                  <a:schemeClr val="bg1"/>
                </a:solidFill>
                <a:uFillTx/>
              </a:defRPr>
            </a:lvl2pPr>
            <a:lvl3pPr marL="1373188" indent="-311150">
              <a:defRPr>
                <a:solidFill>
                  <a:schemeClr val="bg1"/>
                </a:solidFill>
                <a:uFillTx/>
              </a:defRPr>
            </a:lvl3pPr>
            <a:lvl4pPr marL="1830388" indent="-236538">
              <a:defRPr>
                <a:solidFill>
                  <a:schemeClr val="bg1"/>
                </a:solidFill>
                <a:uFillTx/>
              </a:defRPr>
            </a:lvl4pPr>
            <a:lvl5pPr marL="2287588" indent="-234950">
              <a:defRPr>
                <a:solidFill>
                  <a:schemeClr val="bg1"/>
                </a:solidFill>
                <a:uFillTx/>
              </a:defRPr>
            </a:lvl5p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endParaRPr lang="en-US" dirty="0">
              <a:uFillTx/>
            </a:endParaRPr>
          </a:p>
        </p:txBody>
      </p:sp>
      <p:sp>
        <p:nvSpPr>
          <p:cNvPr id="4" name="Date Placeholder 3"/>
          <p:cNvSpPr>
            <a:spLocks noGrp="1"/>
          </p:cNvSpPr>
          <p:nvPr>
            <p:ph type="dt" sz="half" idx="10"/>
          </p:nvPr>
        </p:nvSpPr>
        <p:spPr/>
        <p:txBody>
          <a:bodyPr/>
          <a:lstStyle>
            <a:lvl1pPr>
              <a:defRPr>
                <a:solidFill>
                  <a:schemeClr val="bg1"/>
                </a:solidFill>
                <a:uFillTx/>
              </a:defRPr>
            </a:lvl1pPr>
          </a:lstStyle>
          <a:p>
            <a:fld id="{CBEDB6FC-AD6B-D04B-9886-FBA5C0D2176A}" type="datetimeFigureOut">
              <a:rPr lang="en-US" smtClean="0"/>
              <a:pPr/>
              <a:t>1/29/18</a:t>
            </a:fld>
            <a:endParaRPr lang="en-US" dirty="0"/>
          </a:p>
        </p:txBody>
      </p:sp>
      <p:sp>
        <p:nvSpPr>
          <p:cNvPr id="5" name="Footer Placeholder 4"/>
          <p:cNvSpPr>
            <a:spLocks noGrp="1"/>
          </p:cNvSpPr>
          <p:nvPr>
            <p:ph type="ftr" sz="quarter" idx="11"/>
          </p:nvPr>
        </p:nvSpPr>
        <p:spPr/>
        <p:txBody>
          <a:bodyPr/>
          <a:lstStyle>
            <a:lvl1pPr>
              <a:defRPr>
                <a:solidFill>
                  <a:schemeClr val="bg1"/>
                </a:solidFill>
                <a:uFillTx/>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bg1"/>
                </a:solidFill>
                <a:uFillTx/>
              </a:defRPr>
            </a:lvl1pPr>
          </a:lstStyle>
          <a:p>
            <a:fld id="{4A0C7E77-65BD-CE4E-8599-E46F6A811671}"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uFillTx/>
              </a:defRPr>
            </a:lvl1pPr>
          </a:lstStyle>
          <a:p>
            <a:r>
              <a:rPr lang="en-US">
                <a:uFillTx/>
              </a:rPr>
              <a:t>Click to edit Master title style</a:t>
            </a:r>
          </a:p>
        </p:txBody>
      </p:sp>
      <p:sp>
        <p:nvSpPr>
          <p:cNvPr id="3" name="Text Placeholder 2"/>
          <p:cNvSpPr>
            <a:spLocks noGrp="1"/>
          </p:cNvSpPr>
          <p:nvPr>
            <p:ph type="body" idx="1"/>
          </p:nvPr>
        </p:nvSpPr>
        <p:spPr>
          <a:xfrm>
            <a:off x="831851" y="4589464"/>
            <a:ext cx="10515600" cy="1500187"/>
          </a:xfrm>
        </p:spPr>
        <p:txBody>
          <a:bodyPr/>
          <a:lstStyle>
            <a:lvl1pPr marL="0" indent="0">
              <a:buNone/>
              <a:defRPr sz="2400">
                <a:solidFill>
                  <a:schemeClr val="tx1">
                    <a:tint val="75000"/>
                  </a:schemeClr>
                </a:solidFill>
                <a:uFillTx/>
              </a:defRPr>
            </a:lvl1pPr>
            <a:lvl2pPr marL="457189" indent="0">
              <a:buNone/>
              <a:defRPr sz="2000">
                <a:solidFill>
                  <a:schemeClr val="tx1">
                    <a:tint val="75000"/>
                  </a:schemeClr>
                </a:solidFill>
                <a:uFillTx/>
              </a:defRPr>
            </a:lvl2pPr>
            <a:lvl3pPr marL="914377" indent="0">
              <a:buNone/>
              <a:defRPr sz="1800">
                <a:solidFill>
                  <a:schemeClr val="tx1">
                    <a:tint val="75000"/>
                  </a:schemeClr>
                </a:solidFill>
                <a:uFillTx/>
              </a:defRPr>
            </a:lvl3pPr>
            <a:lvl4pPr marL="1371566" indent="0">
              <a:buNone/>
              <a:defRPr sz="1600">
                <a:solidFill>
                  <a:schemeClr val="tx1">
                    <a:tint val="75000"/>
                  </a:schemeClr>
                </a:solidFill>
                <a:uFillTx/>
              </a:defRPr>
            </a:lvl4pPr>
            <a:lvl5pPr marL="1828754" indent="0">
              <a:buNone/>
              <a:defRPr sz="1600">
                <a:solidFill>
                  <a:schemeClr val="tx1">
                    <a:tint val="75000"/>
                  </a:schemeClr>
                </a:solidFill>
                <a:uFillTx/>
              </a:defRPr>
            </a:lvl5pPr>
            <a:lvl6pPr marL="2285943" indent="0">
              <a:buNone/>
              <a:defRPr sz="1600">
                <a:solidFill>
                  <a:schemeClr val="tx1">
                    <a:tint val="75000"/>
                  </a:schemeClr>
                </a:solidFill>
                <a:uFillTx/>
              </a:defRPr>
            </a:lvl6pPr>
            <a:lvl7pPr marL="2743131" indent="0">
              <a:buNone/>
              <a:defRPr sz="1600">
                <a:solidFill>
                  <a:schemeClr val="tx1">
                    <a:tint val="75000"/>
                  </a:schemeClr>
                </a:solidFill>
                <a:uFillTx/>
              </a:defRPr>
            </a:lvl7pPr>
            <a:lvl8pPr marL="3200320" indent="0">
              <a:buNone/>
              <a:defRPr sz="1600">
                <a:solidFill>
                  <a:schemeClr val="tx1">
                    <a:tint val="75000"/>
                  </a:schemeClr>
                </a:solidFill>
                <a:uFillTx/>
              </a:defRPr>
            </a:lvl8pPr>
            <a:lvl9pPr marL="3657509" indent="0">
              <a:buNone/>
              <a:defRPr sz="1600">
                <a:solidFill>
                  <a:schemeClr val="tx1">
                    <a:tint val="75000"/>
                  </a:schemeClr>
                </a:solidFill>
                <a:uFillTx/>
              </a:defRPr>
            </a:lvl9pPr>
          </a:lstStyle>
          <a:p>
            <a:pPr lvl="0"/>
            <a:r>
              <a:rPr lang="en-US">
                <a:uFillTx/>
              </a:rPr>
              <a:t>Click to edit Master text styles</a:t>
            </a:r>
          </a:p>
        </p:txBody>
      </p:sp>
      <p:sp>
        <p:nvSpPr>
          <p:cNvPr id="4" name="Date Placeholder 3"/>
          <p:cNvSpPr>
            <a:spLocks noGrp="1"/>
          </p:cNvSpPr>
          <p:nvPr>
            <p:ph type="dt" sz="half" idx="10"/>
          </p:nvPr>
        </p:nvSpPr>
        <p:spPr/>
        <p:txBody>
          <a:bodyPr/>
          <a:lstStyle/>
          <a:p>
            <a:fld id="{CBEDB6FC-AD6B-D04B-9886-FBA5C0D2176A}" type="datetimeFigureOut">
              <a:rPr lang="en-US" smtClean="0"/>
              <a:t>1/29/18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0C7E77-65BD-CE4E-8599-E46F6A811671}"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1_Section Header">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solidFill>
                  <a:schemeClr val="bg1"/>
                </a:solidFill>
                <a:uFillTx/>
              </a:defRPr>
            </a:lvl1pPr>
          </a:lstStyle>
          <a:p>
            <a:r>
              <a:rPr lang="en-US">
                <a:uFillTx/>
              </a:rPr>
              <a:t>Click to edit Master title style</a:t>
            </a:r>
          </a:p>
        </p:txBody>
      </p:sp>
      <p:sp>
        <p:nvSpPr>
          <p:cNvPr id="3" name="Text Placeholder 2"/>
          <p:cNvSpPr>
            <a:spLocks noGrp="1"/>
          </p:cNvSpPr>
          <p:nvPr>
            <p:ph type="body" idx="1"/>
          </p:nvPr>
        </p:nvSpPr>
        <p:spPr>
          <a:xfrm>
            <a:off x="831851" y="4589464"/>
            <a:ext cx="10515600" cy="1500187"/>
          </a:xfrm>
        </p:spPr>
        <p:txBody>
          <a:bodyPr/>
          <a:lstStyle>
            <a:lvl1pPr marL="0" indent="0">
              <a:buNone/>
              <a:defRPr sz="2400">
                <a:solidFill>
                  <a:schemeClr val="bg1"/>
                </a:solidFill>
                <a:uFillTx/>
              </a:defRPr>
            </a:lvl1pPr>
            <a:lvl2pPr marL="457189" indent="0">
              <a:buNone/>
              <a:defRPr sz="2000">
                <a:solidFill>
                  <a:schemeClr val="tx1">
                    <a:tint val="75000"/>
                  </a:schemeClr>
                </a:solidFill>
                <a:uFillTx/>
              </a:defRPr>
            </a:lvl2pPr>
            <a:lvl3pPr marL="914377" indent="0">
              <a:buNone/>
              <a:defRPr sz="1800">
                <a:solidFill>
                  <a:schemeClr val="tx1">
                    <a:tint val="75000"/>
                  </a:schemeClr>
                </a:solidFill>
                <a:uFillTx/>
              </a:defRPr>
            </a:lvl3pPr>
            <a:lvl4pPr marL="1371566" indent="0">
              <a:buNone/>
              <a:defRPr sz="1600">
                <a:solidFill>
                  <a:schemeClr val="tx1">
                    <a:tint val="75000"/>
                  </a:schemeClr>
                </a:solidFill>
                <a:uFillTx/>
              </a:defRPr>
            </a:lvl4pPr>
            <a:lvl5pPr marL="1828754" indent="0">
              <a:buNone/>
              <a:defRPr sz="1600">
                <a:solidFill>
                  <a:schemeClr val="tx1">
                    <a:tint val="75000"/>
                  </a:schemeClr>
                </a:solidFill>
                <a:uFillTx/>
              </a:defRPr>
            </a:lvl5pPr>
            <a:lvl6pPr marL="2285943" indent="0">
              <a:buNone/>
              <a:defRPr sz="1600">
                <a:solidFill>
                  <a:schemeClr val="tx1">
                    <a:tint val="75000"/>
                  </a:schemeClr>
                </a:solidFill>
                <a:uFillTx/>
              </a:defRPr>
            </a:lvl6pPr>
            <a:lvl7pPr marL="2743131" indent="0">
              <a:buNone/>
              <a:defRPr sz="1600">
                <a:solidFill>
                  <a:schemeClr val="tx1">
                    <a:tint val="75000"/>
                  </a:schemeClr>
                </a:solidFill>
                <a:uFillTx/>
              </a:defRPr>
            </a:lvl7pPr>
            <a:lvl8pPr marL="3200320" indent="0">
              <a:buNone/>
              <a:defRPr sz="1600">
                <a:solidFill>
                  <a:schemeClr val="tx1">
                    <a:tint val="75000"/>
                  </a:schemeClr>
                </a:solidFill>
                <a:uFillTx/>
              </a:defRPr>
            </a:lvl8pPr>
            <a:lvl9pPr marL="3657509" indent="0">
              <a:buNone/>
              <a:defRPr sz="1600">
                <a:solidFill>
                  <a:schemeClr val="tx1">
                    <a:tint val="75000"/>
                  </a:schemeClr>
                </a:solidFill>
                <a:uFillTx/>
              </a:defRPr>
            </a:lvl9pPr>
          </a:lstStyle>
          <a:p>
            <a:pPr lvl="0"/>
            <a:r>
              <a:rPr lang="en-US">
                <a:uFillTx/>
              </a:rPr>
              <a:t>Click to edit Master text styles</a:t>
            </a:r>
          </a:p>
        </p:txBody>
      </p:sp>
      <p:sp>
        <p:nvSpPr>
          <p:cNvPr id="4" name="Date Placeholder 3"/>
          <p:cNvSpPr>
            <a:spLocks noGrp="1"/>
          </p:cNvSpPr>
          <p:nvPr>
            <p:ph type="dt" sz="half" idx="10"/>
          </p:nvPr>
        </p:nvSpPr>
        <p:spPr/>
        <p:txBody>
          <a:bodyPr/>
          <a:lstStyle>
            <a:lvl1pPr>
              <a:defRPr>
                <a:solidFill>
                  <a:schemeClr val="bg1"/>
                </a:solidFill>
                <a:uFillTx/>
              </a:defRPr>
            </a:lvl1pPr>
          </a:lstStyle>
          <a:p>
            <a:fld id="{CBEDB6FC-AD6B-D04B-9886-FBA5C0D2176A}" type="datetimeFigureOut">
              <a:rPr lang="en-US" smtClean="0"/>
              <a:pPr/>
              <a:t>1/29/18</a:t>
            </a:fld>
            <a:endParaRPr lang="en-US" dirty="0"/>
          </a:p>
        </p:txBody>
      </p:sp>
      <p:sp>
        <p:nvSpPr>
          <p:cNvPr id="5" name="Footer Placeholder 4"/>
          <p:cNvSpPr>
            <a:spLocks noGrp="1"/>
          </p:cNvSpPr>
          <p:nvPr>
            <p:ph type="ftr" sz="quarter" idx="11"/>
          </p:nvPr>
        </p:nvSpPr>
        <p:spPr/>
        <p:txBody>
          <a:bodyPr/>
          <a:lstStyle>
            <a:lvl1pPr>
              <a:defRPr>
                <a:solidFill>
                  <a:schemeClr val="bg1"/>
                </a:solidFill>
                <a:uFillTx/>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bg1"/>
                </a:solidFill>
                <a:uFillTx/>
              </a:defRPr>
            </a:lvl1pPr>
          </a:lstStyle>
          <a:p>
            <a:fld id="{4A0C7E77-65BD-CE4E-8599-E46F6A811671}"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52450" y="320675"/>
            <a:ext cx="10801350" cy="1325563"/>
          </a:xfrm>
          <a:prstGeom prst="rect">
            <a:avLst/>
          </a:prstGeom>
        </p:spPr>
        <p:txBody>
          <a:bodyPr vert="horz" lIns="91440" tIns="45720" rIns="91440" bIns="45720" rtlCol="0" anchor="ctr">
            <a:normAutofit/>
          </a:bodyPr>
          <a:lstStyle/>
          <a:p>
            <a:r>
              <a:rPr lang="en-US">
                <a:uFillTx/>
              </a:rPr>
              <a:t>Click to edit Master title style</a:t>
            </a:r>
            <a:endParaRPr lang="en-US" dirty="0">
              <a:uFillTx/>
            </a:endParaRPr>
          </a:p>
        </p:txBody>
      </p:sp>
      <p:sp>
        <p:nvSpPr>
          <p:cNvPr id="3" name="Text Placeholder 2"/>
          <p:cNvSpPr>
            <a:spLocks noGrp="1"/>
          </p:cNvSpPr>
          <p:nvPr>
            <p:ph type="body" idx="1"/>
          </p:nvPr>
        </p:nvSpPr>
        <p:spPr>
          <a:xfrm>
            <a:off x="838200" y="1825625"/>
            <a:ext cx="10515600" cy="4351339"/>
          </a:xfrm>
          <a:prstGeom prst="rect">
            <a:avLst/>
          </a:prstGeom>
        </p:spPr>
        <p:txBody>
          <a:bodyPr vert="horz" lIns="91440" tIns="45720" rIns="91440" bIns="45720" rtlCol="0">
            <a:normAutofit/>
          </a:body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endParaRPr lang="en-US" dirty="0">
              <a:uFillTx/>
            </a:endParaRPr>
          </a:p>
        </p:txBody>
      </p:sp>
      <p:sp>
        <p:nvSpPr>
          <p:cNvPr id="4" name="Date Placeholder 3"/>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1">
                    <a:tint val="75000"/>
                  </a:schemeClr>
                </a:solidFill>
                <a:uFillTx/>
                <a:latin typeface="Helvetica Neue" charset="0"/>
                <a:ea typeface="Helvetica Neue" charset="0"/>
                <a:cs typeface="Helvetica Neue" charset="0"/>
              </a:defRPr>
            </a:lvl1pPr>
          </a:lstStyle>
          <a:p>
            <a:fld id="{CBEDB6FC-AD6B-D04B-9886-FBA5C0D2176A}" type="datetimeFigureOut">
              <a:rPr lang="en-US" smtClean="0"/>
              <a:pPr/>
              <a:t>1/29/18</a:t>
            </a:fld>
            <a:endParaRPr lang="en-US" dirty="0"/>
          </a:p>
        </p:txBody>
      </p:sp>
      <p:sp>
        <p:nvSpPr>
          <p:cNvPr id="5" name="Footer Placeholder 4"/>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uFillTx/>
                <a:latin typeface="Helvetica Neue" charset="0"/>
                <a:ea typeface="Helvetica Neue" charset="0"/>
                <a:cs typeface="Helvetica Neue" charset="0"/>
              </a:defRPr>
            </a:lvl1pPr>
          </a:lstStyle>
          <a:p>
            <a:endParaRPr lang="en-US" dirty="0"/>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uFillTx/>
                <a:latin typeface="Helvetica Neue" charset="0"/>
                <a:ea typeface="Helvetica Neue" charset="0"/>
                <a:cs typeface="Helvetica Neue" charset="0"/>
              </a:defRPr>
            </a:lvl1pPr>
          </a:lstStyle>
          <a:p>
            <a:fld id="{4A0C7E77-65BD-CE4E-8599-E46F6A811671}" type="slidenum">
              <a:rPr lang="en-US" smtClean="0"/>
              <a:pPr/>
              <a:t>‹#›</a:t>
            </a:fld>
            <a:endParaRPr lang="en-US" dirty="0"/>
          </a:p>
        </p:txBody>
      </p:sp>
    </p:spTree>
    <p:extLst>
      <p:ext uri="{BB962C8B-B14F-4D97-AF65-F5344CB8AC3E}">
        <p14:creationId xmlns:p14="http://schemas.microsoft.com/office/powerpoint/2010/main" val="1469481315"/>
      </p:ext>
    </p:extLst>
  </p:cSld>
  <p:clrMap bg1="lt1" tx1="dk1" bg2="lt2" tx2="dk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 id="2147483695" r:id="rId12"/>
    <p:sldLayoutId id="2147483696" r:id="rId13"/>
    <p:sldLayoutId id="2147483697" r:id="rId14"/>
    <p:sldLayoutId id="2147483698" r:id="rId15"/>
    <p:sldLayoutId id="2147483699" r:id="rId16"/>
    <p:sldLayoutId id="2147483700" r:id="rId17"/>
    <p:sldLayoutId id="2147483701" r:id="rId18"/>
    <p:sldLayoutId id="2147483702" r:id="rId19"/>
    <p:sldLayoutId id="2147483703" r:id="rId20"/>
  </p:sldLayoutIdLst>
  <p:txStyles>
    <p:titleStyle>
      <a:lvl1pPr algn="l" defTabSz="914377" rtl="0" eaLnBrk="1" latinLnBrk="0" hangingPunct="1">
        <a:lnSpc>
          <a:spcPct val="90000"/>
        </a:lnSpc>
        <a:spcBef>
          <a:spcPct val="0"/>
        </a:spcBef>
        <a:buNone/>
        <a:defRPr sz="4400" kern="1200">
          <a:solidFill>
            <a:schemeClr val="tx1"/>
          </a:solidFill>
          <a:uFillTx/>
          <a:latin typeface="+mj-lt"/>
          <a:ea typeface="Helvetica Neue" charset="0"/>
          <a:cs typeface="Helvetica Neue" charset="0"/>
        </a:defRPr>
      </a:lvl1pPr>
    </p:titleStyle>
    <p:bodyStyle>
      <a:lvl1pPr marL="0" indent="0" algn="l" defTabSz="914377" rtl="0" eaLnBrk="1" latinLnBrk="0" hangingPunct="1">
        <a:lnSpc>
          <a:spcPct val="90000"/>
        </a:lnSpc>
        <a:spcBef>
          <a:spcPts val="2200"/>
        </a:spcBef>
        <a:buFont typeface="Wingdings" charset="2"/>
        <a:buNone/>
        <a:defRPr sz="2800" b="0" i="0" kern="1200">
          <a:solidFill>
            <a:schemeClr val="tx1"/>
          </a:solidFill>
          <a:uFillTx/>
          <a:latin typeface="+mn-lt"/>
          <a:ea typeface="Helvetica Neue Light" charset="0"/>
          <a:cs typeface="Helvetica Neue Light" charset="0"/>
        </a:defRPr>
      </a:lvl1pPr>
      <a:lvl2pPr marL="685783" indent="-228594" algn="l" defTabSz="914377" rtl="0" eaLnBrk="1" latinLnBrk="0" hangingPunct="1">
        <a:lnSpc>
          <a:spcPct val="90000"/>
        </a:lnSpc>
        <a:spcBef>
          <a:spcPts val="500"/>
        </a:spcBef>
        <a:buFont typeface="Wingdings" charset="2"/>
        <a:buChar char="Ø"/>
        <a:defRPr sz="2400" b="0" i="0" kern="1200">
          <a:solidFill>
            <a:schemeClr val="tx1"/>
          </a:solidFill>
          <a:uFillTx/>
          <a:latin typeface="+mn-lt"/>
          <a:ea typeface="Helvetica Neue Light" charset="0"/>
          <a:cs typeface="Helvetica Neue Light" charset="0"/>
        </a:defRPr>
      </a:lvl2pPr>
      <a:lvl3pPr marL="1142971" indent="-228594" algn="l" defTabSz="914377" rtl="0" eaLnBrk="1" latinLnBrk="0" hangingPunct="1">
        <a:lnSpc>
          <a:spcPct val="90000"/>
        </a:lnSpc>
        <a:spcBef>
          <a:spcPts val="500"/>
        </a:spcBef>
        <a:buFont typeface="Wingdings" charset="2"/>
        <a:buChar char="Ø"/>
        <a:defRPr sz="2000" b="0" i="0" kern="1200">
          <a:solidFill>
            <a:schemeClr val="tx1"/>
          </a:solidFill>
          <a:uFillTx/>
          <a:latin typeface="+mn-lt"/>
          <a:ea typeface="Helvetica Neue Light" charset="0"/>
          <a:cs typeface="Helvetica Neue Light" charset="0"/>
        </a:defRPr>
      </a:lvl3pPr>
      <a:lvl4pPr marL="1600160" indent="-228594" algn="l" defTabSz="914377" rtl="0" eaLnBrk="1" latinLnBrk="0" hangingPunct="1">
        <a:lnSpc>
          <a:spcPct val="90000"/>
        </a:lnSpc>
        <a:spcBef>
          <a:spcPts val="500"/>
        </a:spcBef>
        <a:buFont typeface="Wingdings" charset="2"/>
        <a:buChar char="Ø"/>
        <a:defRPr sz="1800" b="0" i="0" kern="1200">
          <a:solidFill>
            <a:schemeClr val="tx1"/>
          </a:solidFill>
          <a:uFillTx/>
          <a:latin typeface="+mn-lt"/>
          <a:ea typeface="Helvetica Neue Light" charset="0"/>
          <a:cs typeface="Helvetica Neue Light" charset="0"/>
        </a:defRPr>
      </a:lvl4pPr>
      <a:lvl5pPr marL="2057349" indent="-228594" algn="l" defTabSz="914377" rtl="0" eaLnBrk="1" latinLnBrk="0" hangingPunct="1">
        <a:lnSpc>
          <a:spcPct val="90000"/>
        </a:lnSpc>
        <a:spcBef>
          <a:spcPts val="500"/>
        </a:spcBef>
        <a:buFont typeface="Wingdings" charset="2"/>
        <a:buChar char="Ø"/>
        <a:defRPr sz="1800" b="0" i="0" kern="1200">
          <a:solidFill>
            <a:schemeClr val="tx1"/>
          </a:solidFill>
          <a:uFillTx/>
          <a:latin typeface="+mn-lt"/>
          <a:ea typeface="Helvetica Neue Light" charset="0"/>
          <a:cs typeface="Helvetica Neue Light" charset="0"/>
        </a:defRPr>
      </a:lvl5pPr>
      <a:lvl6pPr marL="2514537" indent="-228594" algn="l" defTabSz="914377" rtl="0" eaLnBrk="1" latinLnBrk="0" hangingPunct="1">
        <a:lnSpc>
          <a:spcPct val="90000"/>
        </a:lnSpc>
        <a:spcBef>
          <a:spcPts val="500"/>
        </a:spcBef>
        <a:buFont typeface="Arial"/>
        <a:buChar char="•"/>
        <a:defRPr sz="1800" kern="1200">
          <a:solidFill>
            <a:schemeClr val="tx1"/>
          </a:solidFill>
          <a:uFillTx/>
          <a:latin typeface="+mn-lt"/>
          <a:ea typeface="+mn-ea"/>
          <a:cs typeface="+mn-cs"/>
        </a:defRPr>
      </a:lvl6pPr>
      <a:lvl7pPr marL="2971726" indent="-228594" algn="l" defTabSz="914377" rtl="0" eaLnBrk="1" latinLnBrk="0" hangingPunct="1">
        <a:lnSpc>
          <a:spcPct val="90000"/>
        </a:lnSpc>
        <a:spcBef>
          <a:spcPts val="500"/>
        </a:spcBef>
        <a:buFont typeface="Arial"/>
        <a:buChar char="•"/>
        <a:defRPr sz="1800" kern="1200">
          <a:solidFill>
            <a:schemeClr val="tx1"/>
          </a:solidFill>
          <a:uFillTx/>
          <a:latin typeface="+mn-lt"/>
          <a:ea typeface="+mn-ea"/>
          <a:cs typeface="+mn-cs"/>
        </a:defRPr>
      </a:lvl7pPr>
      <a:lvl8pPr marL="3428914" indent="-228594" algn="l" defTabSz="914377" rtl="0" eaLnBrk="1" latinLnBrk="0" hangingPunct="1">
        <a:lnSpc>
          <a:spcPct val="90000"/>
        </a:lnSpc>
        <a:spcBef>
          <a:spcPts val="500"/>
        </a:spcBef>
        <a:buFont typeface="Arial"/>
        <a:buChar char="•"/>
        <a:defRPr sz="1800" kern="1200">
          <a:solidFill>
            <a:schemeClr val="tx1"/>
          </a:solidFill>
          <a:uFillTx/>
          <a:latin typeface="+mn-lt"/>
          <a:ea typeface="+mn-ea"/>
          <a:cs typeface="+mn-cs"/>
        </a:defRPr>
      </a:lvl8pPr>
      <a:lvl9pPr marL="3886103" indent="-228594" algn="l" defTabSz="914377" rtl="0" eaLnBrk="1" latinLnBrk="0" hangingPunct="1">
        <a:lnSpc>
          <a:spcPct val="90000"/>
        </a:lnSpc>
        <a:spcBef>
          <a:spcPts val="500"/>
        </a:spcBef>
        <a:buFont typeface="Arial"/>
        <a:buChar char="•"/>
        <a:defRPr sz="1800" kern="1200">
          <a:solidFill>
            <a:schemeClr val="tx1"/>
          </a:solidFill>
          <a:uFillTx/>
          <a:latin typeface="+mn-lt"/>
          <a:ea typeface="+mn-ea"/>
          <a:cs typeface="+mn-cs"/>
        </a:defRPr>
      </a:lvl9pPr>
    </p:bodyStyle>
    <p:otherStyle>
      <a:defPPr>
        <a:defRPr lang="en-US">
          <a:uFillTx/>
        </a:defRPr>
      </a:defPPr>
      <a:lvl1pPr marL="0" algn="l" defTabSz="914377" rtl="0" eaLnBrk="1" latinLnBrk="0" hangingPunct="1">
        <a:defRPr sz="1800" kern="1200">
          <a:solidFill>
            <a:schemeClr val="tx1"/>
          </a:solidFill>
          <a:uFillTx/>
          <a:latin typeface="+mn-lt"/>
          <a:ea typeface="+mn-ea"/>
          <a:cs typeface="+mn-cs"/>
        </a:defRPr>
      </a:lvl1pPr>
      <a:lvl2pPr marL="457189" algn="l" defTabSz="914377" rtl="0" eaLnBrk="1" latinLnBrk="0" hangingPunct="1">
        <a:defRPr sz="1800" kern="1200">
          <a:solidFill>
            <a:schemeClr val="tx1"/>
          </a:solidFill>
          <a:uFillTx/>
          <a:latin typeface="+mn-lt"/>
          <a:ea typeface="+mn-ea"/>
          <a:cs typeface="+mn-cs"/>
        </a:defRPr>
      </a:lvl2pPr>
      <a:lvl3pPr marL="914377" algn="l" defTabSz="914377" rtl="0" eaLnBrk="1" latinLnBrk="0" hangingPunct="1">
        <a:defRPr sz="1800" kern="1200">
          <a:solidFill>
            <a:schemeClr val="tx1"/>
          </a:solidFill>
          <a:uFillTx/>
          <a:latin typeface="+mn-lt"/>
          <a:ea typeface="+mn-ea"/>
          <a:cs typeface="+mn-cs"/>
        </a:defRPr>
      </a:lvl3pPr>
      <a:lvl4pPr marL="1371566" algn="l" defTabSz="914377" rtl="0" eaLnBrk="1" latinLnBrk="0" hangingPunct="1">
        <a:defRPr sz="1800" kern="1200">
          <a:solidFill>
            <a:schemeClr val="tx1"/>
          </a:solidFill>
          <a:uFillTx/>
          <a:latin typeface="+mn-lt"/>
          <a:ea typeface="+mn-ea"/>
          <a:cs typeface="+mn-cs"/>
        </a:defRPr>
      </a:lvl4pPr>
      <a:lvl5pPr marL="1828754" algn="l" defTabSz="914377" rtl="0" eaLnBrk="1" latinLnBrk="0" hangingPunct="1">
        <a:defRPr sz="1800" kern="1200">
          <a:solidFill>
            <a:schemeClr val="tx1"/>
          </a:solidFill>
          <a:uFillTx/>
          <a:latin typeface="+mn-lt"/>
          <a:ea typeface="+mn-ea"/>
          <a:cs typeface="+mn-cs"/>
        </a:defRPr>
      </a:lvl5pPr>
      <a:lvl6pPr marL="2285943" algn="l" defTabSz="914377" rtl="0" eaLnBrk="1" latinLnBrk="0" hangingPunct="1">
        <a:defRPr sz="1800" kern="1200">
          <a:solidFill>
            <a:schemeClr val="tx1"/>
          </a:solidFill>
          <a:uFillTx/>
          <a:latin typeface="+mn-lt"/>
          <a:ea typeface="+mn-ea"/>
          <a:cs typeface="+mn-cs"/>
        </a:defRPr>
      </a:lvl6pPr>
      <a:lvl7pPr marL="2743131" algn="l" defTabSz="914377" rtl="0" eaLnBrk="1" latinLnBrk="0" hangingPunct="1">
        <a:defRPr sz="1800" kern="1200">
          <a:solidFill>
            <a:schemeClr val="tx1"/>
          </a:solidFill>
          <a:uFillTx/>
          <a:latin typeface="+mn-lt"/>
          <a:ea typeface="+mn-ea"/>
          <a:cs typeface="+mn-cs"/>
        </a:defRPr>
      </a:lvl7pPr>
      <a:lvl8pPr marL="3200320" algn="l" defTabSz="914377" rtl="0" eaLnBrk="1" latinLnBrk="0" hangingPunct="1">
        <a:defRPr sz="1800" kern="1200">
          <a:solidFill>
            <a:schemeClr val="tx1"/>
          </a:solidFill>
          <a:uFillTx/>
          <a:latin typeface="+mn-lt"/>
          <a:ea typeface="+mn-ea"/>
          <a:cs typeface="+mn-cs"/>
        </a:defRPr>
      </a:lvl8pPr>
      <a:lvl9pPr marL="3657509" algn="l" defTabSz="914377" rtl="0" eaLnBrk="1" latinLnBrk="0" hangingPunct="1">
        <a:defRPr sz="1800" kern="1200">
          <a:solidFill>
            <a:schemeClr val="tx1"/>
          </a:solidFill>
          <a:uFillTx/>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hyperlink" Target="mailto:jegonzal@cs.berkeley.edu" TargetMode="External"/><Relationship Id="rId1" Type="http://schemas.openxmlformats.org/officeDocument/2006/relationships/slideLayout" Target="../slideLayouts/slideLayout1.xml"/><Relationship Id="rId5" Type="http://schemas.openxmlformats.org/officeDocument/2006/relationships/image" Target="../media/image3.tiff"/><Relationship Id="rId4" Type="http://schemas.openxmlformats.org/officeDocument/2006/relationships/image" Target="../media/image2.tif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12.(null)"/><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emf"/><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8.emf"/><Relationship Id="rId5" Type="http://schemas.openxmlformats.org/officeDocument/2006/relationships/image" Target="../media/image7.emf"/><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7.emf"/><Relationship Id="rId4" Type="http://schemas.openxmlformats.org/officeDocument/2006/relationships/image" Target="../media/image16.emf"/></Relationships>
</file>

<file path=ppt/slides/_rels/slide21.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8.tif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8.tiff"/><Relationship Id="rId1" Type="http://schemas.openxmlformats.org/officeDocument/2006/relationships/slideLayout" Target="../slideLayouts/slideLayout2.xml"/><Relationship Id="rId4" Type="http://schemas.openxmlformats.org/officeDocument/2006/relationships/hyperlink" Target="http://bit.ly/ds100-sp18-eda" TargetMode="External"/></Relationships>
</file>

<file path=ppt/slides/_rels/slide2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1.pn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717196" y="18601"/>
            <a:ext cx="10764822" cy="4076701"/>
          </a:xfrm>
        </p:spPr>
        <p:txBody>
          <a:bodyPr anchor="ctr">
            <a:normAutofit/>
          </a:bodyPr>
          <a:lstStyle/>
          <a:p>
            <a:pPr algn="l"/>
            <a:r>
              <a:rPr lang="en-US" b="1" dirty="0">
                <a:uFillTx/>
              </a:rPr>
              <a:t>Data 100</a:t>
            </a:r>
            <a:br>
              <a:rPr lang="en-US" b="1" dirty="0">
                <a:uFillTx/>
              </a:rPr>
            </a:br>
            <a:r>
              <a:rPr lang="en-US" sz="5400" i="1" dirty="0">
                <a:uFillTx/>
              </a:rPr>
              <a:t>Lecture 5: Data Cleaning &amp;</a:t>
            </a:r>
            <a:br>
              <a:rPr lang="en-US" sz="5400" i="1" dirty="0">
                <a:uFillTx/>
              </a:rPr>
            </a:br>
            <a:r>
              <a:rPr lang="en-US" sz="5400" i="1" dirty="0"/>
              <a:t>Exploratory Data Analysis</a:t>
            </a:r>
            <a:endParaRPr lang="en-US" sz="5400" i="1" dirty="0">
              <a:uFillTx/>
            </a:endParaRPr>
          </a:p>
        </p:txBody>
      </p:sp>
      <p:sp>
        <p:nvSpPr>
          <p:cNvPr id="5" name="Subtitle 4"/>
          <p:cNvSpPr>
            <a:spLocks noGrp="1"/>
          </p:cNvSpPr>
          <p:nvPr>
            <p:ph type="subTitle" idx="1"/>
          </p:nvPr>
        </p:nvSpPr>
        <p:spPr>
          <a:xfrm>
            <a:off x="832236" y="4001722"/>
            <a:ext cx="8338783" cy="2370181"/>
          </a:xfrm>
        </p:spPr>
        <p:txBody>
          <a:bodyPr>
            <a:noAutofit/>
          </a:bodyPr>
          <a:lstStyle/>
          <a:p>
            <a:pPr algn="l">
              <a:lnSpc>
                <a:spcPct val="150000"/>
              </a:lnSpc>
              <a:spcBef>
                <a:spcPts val="0"/>
              </a:spcBef>
            </a:pPr>
            <a:r>
              <a:rPr lang="en-US" sz="1600" dirty="0">
                <a:uFillTx/>
              </a:rPr>
              <a:t>Slides by:</a:t>
            </a:r>
          </a:p>
          <a:p>
            <a:pPr algn="l">
              <a:lnSpc>
                <a:spcPct val="150000"/>
              </a:lnSpc>
              <a:spcBef>
                <a:spcPts val="0"/>
              </a:spcBef>
            </a:pPr>
            <a:r>
              <a:rPr lang="en-US" sz="1600" b="1" dirty="0"/>
              <a:t>Joseph E. Gonzalez, </a:t>
            </a:r>
            <a:r>
              <a:rPr lang="en-US" sz="1600" b="1" dirty="0">
                <a:uFillTx/>
              </a:rPr>
              <a:t>Deb Nolan, &amp; Joe </a:t>
            </a:r>
            <a:r>
              <a:rPr lang="en-US" sz="1600" b="1" dirty="0" err="1">
                <a:uFillTx/>
              </a:rPr>
              <a:t>Hellerstein</a:t>
            </a:r>
            <a:endParaRPr lang="en-US" sz="1600" b="1" dirty="0"/>
          </a:p>
          <a:p>
            <a:pPr algn="l">
              <a:lnSpc>
                <a:spcPct val="150000"/>
              </a:lnSpc>
              <a:spcBef>
                <a:spcPts val="0"/>
              </a:spcBef>
            </a:pPr>
            <a:r>
              <a:rPr lang="en-US" sz="1600" dirty="0">
                <a:hlinkClick r:id="rId2"/>
              </a:rPr>
              <a:t>jegonzal@berkeley.edu</a:t>
            </a:r>
          </a:p>
          <a:p>
            <a:pPr algn="l">
              <a:lnSpc>
                <a:spcPct val="150000"/>
              </a:lnSpc>
              <a:spcBef>
                <a:spcPts val="0"/>
              </a:spcBef>
            </a:pPr>
            <a:r>
              <a:rPr lang="en-US" sz="1600" dirty="0">
                <a:hlinkClick r:id="rId2"/>
              </a:rPr>
              <a:t>deborah_nolan</a:t>
            </a:r>
            <a:r>
              <a:rPr lang="en-US" sz="1600" dirty="0">
                <a:uFillTx/>
                <a:hlinkClick r:id="rId2"/>
              </a:rPr>
              <a:t>@berkeley.edu</a:t>
            </a:r>
          </a:p>
          <a:p>
            <a:pPr algn="l">
              <a:lnSpc>
                <a:spcPct val="150000"/>
              </a:lnSpc>
              <a:spcBef>
                <a:spcPts val="0"/>
              </a:spcBef>
            </a:pPr>
            <a:r>
              <a:rPr lang="en-US" sz="1600" dirty="0">
                <a:hlinkClick r:id="rId2"/>
              </a:rPr>
              <a:t>hellerstein@berkeley.edu</a:t>
            </a:r>
          </a:p>
          <a:p>
            <a:pPr algn="l">
              <a:lnSpc>
                <a:spcPct val="150000"/>
              </a:lnSpc>
              <a:spcBef>
                <a:spcPts val="0"/>
              </a:spcBef>
            </a:pPr>
            <a:endParaRPr lang="en-US" sz="1600" dirty="0">
              <a:uFillTx/>
              <a:hlinkClick r:id="rId2"/>
            </a:endParaRPr>
          </a:p>
          <a:p>
            <a:pPr algn="l">
              <a:lnSpc>
                <a:spcPct val="150000"/>
              </a:lnSpc>
              <a:spcBef>
                <a:spcPts val="0"/>
              </a:spcBef>
            </a:pPr>
            <a:endParaRPr lang="en-US" sz="1600" dirty="0">
              <a:uFillTx/>
            </a:endParaRPr>
          </a:p>
        </p:txBody>
      </p:sp>
      <p:cxnSp>
        <p:nvCxnSpPr>
          <p:cNvPr id="17" name="Straight Arrow Connector 16"/>
          <p:cNvCxnSpPr/>
          <p:nvPr/>
        </p:nvCxnSpPr>
        <p:spPr>
          <a:xfrm>
            <a:off x="9872462" y="4305556"/>
            <a:ext cx="829309" cy="0"/>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p:cxnSp>
        <p:nvCxnSpPr>
          <p:cNvPr id="26" name="Straight Arrow Connector 25"/>
          <p:cNvCxnSpPr/>
          <p:nvPr/>
        </p:nvCxnSpPr>
        <p:spPr>
          <a:xfrm>
            <a:off x="11297141" y="4831542"/>
            <a:ext cx="0" cy="829309"/>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p:cxnSp>
        <p:nvCxnSpPr>
          <p:cNvPr id="27" name="Straight Arrow Connector 26"/>
          <p:cNvCxnSpPr/>
          <p:nvPr/>
        </p:nvCxnSpPr>
        <p:spPr>
          <a:xfrm flipH="1">
            <a:off x="9811502" y="6186102"/>
            <a:ext cx="829309" cy="0"/>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p:cxnSp>
        <p:nvCxnSpPr>
          <p:cNvPr id="28" name="Straight Arrow Connector 27"/>
          <p:cNvCxnSpPr/>
          <p:nvPr/>
        </p:nvCxnSpPr>
        <p:spPr>
          <a:xfrm flipV="1">
            <a:off x="9219270" y="4831542"/>
            <a:ext cx="0" cy="829309"/>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p:sp>
        <p:nvSpPr>
          <p:cNvPr id="29" name="TextBox 28"/>
          <p:cNvSpPr txBox="1"/>
          <p:nvPr/>
        </p:nvSpPr>
        <p:spPr>
          <a:xfrm>
            <a:off x="8921752" y="3759277"/>
            <a:ext cx="595035" cy="1200329"/>
          </a:xfrm>
          <a:prstGeom prst="rect">
            <a:avLst/>
          </a:prstGeom>
          <a:noFill/>
        </p:spPr>
        <p:txBody>
          <a:bodyPr wrap="none" rtlCol="0">
            <a:spAutoFit/>
          </a:bodyPr>
          <a:lstStyle/>
          <a:p>
            <a:r>
              <a:rPr lang="en-US" sz="7200" dirty="0">
                <a:latin typeface="Times" charset="0"/>
                <a:ea typeface="Times" charset="0"/>
                <a:cs typeface="Times" charset="0"/>
              </a:rPr>
              <a:t>?</a:t>
            </a:r>
          </a:p>
        </p:txBody>
      </p:sp>
      <p:pic>
        <p:nvPicPr>
          <p:cNvPr id="30" name="Picture 29"/>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787582" y="5910873"/>
            <a:ext cx="1019117" cy="703474"/>
          </a:xfrm>
          <a:prstGeom prst="rect">
            <a:avLst/>
          </a:prstGeom>
        </p:spPr>
      </p:pic>
      <p:pic>
        <p:nvPicPr>
          <p:cNvPr id="31" name="Picture 30"/>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8846338" y="5758210"/>
            <a:ext cx="745864" cy="737142"/>
          </a:xfrm>
          <a:prstGeom prst="rect">
            <a:avLst/>
          </a:prstGeom>
        </p:spPr>
      </p:pic>
      <p:pic>
        <p:nvPicPr>
          <p:cNvPr id="16" name="Picture 15"/>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0879582" y="3876294"/>
            <a:ext cx="749289" cy="830237"/>
          </a:xfrm>
          <a:prstGeom prst="rect">
            <a:avLst/>
          </a:prstGeom>
        </p:spPr>
      </p:pic>
    </p:spTree>
    <p:extLst>
      <p:ext uri="{BB962C8B-B14F-4D97-AF65-F5344CB8AC3E}">
        <p14:creationId xmlns:p14="http://schemas.microsoft.com/office/powerpoint/2010/main" val="15781554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838200" y="3763618"/>
            <a:ext cx="11618844" cy="609600"/>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2" name="Title 1"/>
          <p:cNvSpPr>
            <a:spLocks noGrp="1"/>
          </p:cNvSpPr>
          <p:nvPr>
            <p:ph type="title"/>
          </p:nvPr>
        </p:nvSpPr>
        <p:spPr/>
        <p:txBody>
          <a:bodyPr/>
          <a:lstStyle/>
          <a:p>
            <a:r>
              <a:rPr lang="en-US" dirty="0"/>
              <a:t>Key Data Properties to Consider in EDA</a:t>
            </a:r>
          </a:p>
        </p:txBody>
      </p:sp>
      <p:sp>
        <p:nvSpPr>
          <p:cNvPr id="3" name="Content Placeholder 2"/>
          <p:cNvSpPr>
            <a:spLocks noGrp="1"/>
          </p:cNvSpPr>
          <p:nvPr>
            <p:ph idx="1"/>
          </p:nvPr>
        </p:nvSpPr>
        <p:spPr/>
        <p:txBody>
          <a:bodyPr/>
          <a:lstStyle/>
          <a:p>
            <a:pPr marL="471487" indent="-457200">
              <a:buFont typeface="Wingdings" charset="2"/>
              <a:buChar char="Ø"/>
            </a:pPr>
            <a:r>
              <a:rPr lang="en-US" b="1" dirty="0">
                <a:solidFill>
                  <a:schemeClr val="tx1">
                    <a:lumMod val="50000"/>
                    <a:lumOff val="50000"/>
                  </a:schemeClr>
                </a:solidFill>
              </a:rPr>
              <a:t>Structure -- </a:t>
            </a:r>
            <a:r>
              <a:rPr lang="en-US" i="1" dirty="0">
                <a:solidFill>
                  <a:schemeClr val="tx1">
                    <a:lumMod val="50000"/>
                    <a:lumOff val="50000"/>
                  </a:schemeClr>
                </a:solidFill>
              </a:rPr>
              <a:t>the “shape” of a data file</a:t>
            </a:r>
          </a:p>
          <a:p>
            <a:pPr marL="471487" indent="-457200">
              <a:buFont typeface="Wingdings" charset="2"/>
              <a:buChar char="Ø"/>
            </a:pPr>
            <a:r>
              <a:rPr lang="en-US" b="1" dirty="0">
                <a:solidFill>
                  <a:schemeClr val="tx1">
                    <a:lumMod val="50000"/>
                    <a:lumOff val="50000"/>
                  </a:schemeClr>
                </a:solidFill>
              </a:rPr>
              <a:t>Granularity -- </a:t>
            </a:r>
            <a:r>
              <a:rPr lang="en-US" i="1" dirty="0">
                <a:solidFill>
                  <a:schemeClr val="tx1">
                    <a:lumMod val="50000"/>
                    <a:lumOff val="50000"/>
                  </a:schemeClr>
                </a:solidFill>
              </a:rPr>
              <a:t>how fine/coarse is each datum</a:t>
            </a:r>
          </a:p>
          <a:p>
            <a:pPr marL="471487" indent="-457200"/>
            <a:r>
              <a:rPr lang="en-US" b="1" dirty="0">
                <a:solidFill>
                  <a:schemeClr val="tx1">
                    <a:lumMod val="50000"/>
                    <a:lumOff val="50000"/>
                  </a:schemeClr>
                </a:solidFill>
              </a:rPr>
              <a:t>Scope -- </a:t>
            </a:r>
            <a:r>
              <a:rPr lang="en-US" i="1" dirty="0">
                <a:solidFill>
                  <a:schemeClr val="tx1">
                    <a:lumMod val="50000"/>
                    <a:lumOff val="50000"/>
                  </a:schemeClr>
                </a:solidFill>
              </a:rPr>
              <a:t>how (in)complete is the data</a:t>
            </a:r>
          </a:p>
          <a:p>
            <a:pPr marL="471487" indent="-457200">
              <a:buFont typeface="Wingdings" charset="2"/>
              <a:buChar char="Ø"/>
            </a:pPr>
            <a:r>
              <a:rPr lang="en-US" b="1" dirty="0">
                <a:solidFill>
                  <a:srgbClr val="7030A0"/>
                </a:solidFill>
              </a:rPr>
              <a:t>Temporality -- </a:t>
            </a:r>
            <a:r>
              <a:rPr lang="en-US" i="1" dirty="0">
                <a:solidFill>
                  <a:srgbClr val="7030A0"/>
                </a:solidFill>
              </a:rPr>
              <a:t>how is the data situated in time</a:t>
            </a:r>
          </a:p>
          <a:p>
            <a:pPr marL="471487" indent="-457200"/>
            <a:r>
              <a:rPr lang="en-US" b="1" dirty="0">
                <a:solidFill>
                  <a:schemeClr val="tx1">
                    <a:lumMod val="50000"/>
                    <a:lumOff val="50000"/>
                  </a:schemeClr>
                </a:solidFill>
              </a:rPr>
              <a:t>Faithfulness -- </a:t>
            </a:r>
            <a:r>
              <a:rPr lang="en-US" i="1" dirty="0">
                <a:solidFill>
                  <a:schemeClr val="tx1">
                    <a:lumMod val="50000"/>
                    <a:lumOff val="50000"/>
                  </a:schemeClr>
                </a:solidFill>
              </a:rPr>
              <a:t>how well does the data capture “reality”</a:t>
            </a:r>
          </a:p>
        </p:txBody>
      </p:sp>
    </p:spTree>
    <p:extLst>
      <p:ext uri="{BB962C8B-B14F-4D97-AF65-F5344CB8AC3E}">
        <p14:creationId xmlns:p14="http://schemas.microsoft.com/office/powerpoint/2010/main" val="8414395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838200" y="4373218"/>
            <a:ext cx="11618844" cy="609600"/>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2" name="Title 1"/>
          <p:cNvSpPr>
            <a:spLocks noGrp="1"/>
          </p:cNvSpPr>
          <p:nvPr>
            <p:ph type="title"/>
          </p:nvPr>
        </p:nvSpPr>
        <p:spPr/>
        <p:txBody>
          <a:bodyPr/>
          <a:lstStyle/>
          <a:p>
            <a:r>
              <a:rPr lang="en-US" dirty="0"/>
              <a:t>Key Data Properties to Consider in EDA</a:t>
            </a:r>
          </a:p>
        </p:txBody>
      </p:sp>
      <p:sp>
        <p:nvSpPr>
          <p:cNvPr id="3" name="Content Placeholder 2"/>
          <p:cNvSpPr>
            <a:spLocks noGrp="1"/>
          </p:cNvSpPr>
          <p:nvPr>
            <p:ph idx="1"/>
          </p:nvPr>
        </p:nvSpPr>
        <p:spPr/>
        <p:txBody>
          <a:bodyPr/>
          <a:lstStyle/>
          <a:p>
            <a:pPr marL="471487" indent="-457200">
              <a:buFont typeface="Wingdings" charset="2"/>
              <a:buChar char="Ø"/>
            </a:pPr>
            <a:r>
              <a:rPr lang="en-US" b="1" dirty="0">
                <a:solidFill>
                  <a:schemeClr val="tx1">
                    <a:lumMod val="50000"/>
                    <a:lumOff val="50000"/>
                  </a:schemeClr>
                </a:solidFill>
              </a:rPr>
              <a:t>Structure -- </a:t>
            </a:r>
            <a:r>
              <a:rPr lang="en-US" i="1" dirty="0">
                <a:solidFill>
                  <a:schemeClr val="tx1">
                    <a:lumMod val="50000"/>
                    <a:lumOff val="50000"/>
                  </a:schemeClr>
                </a:solidFill>
              </a:rPr>
              <a:t>the “shape” of a data file</a:t>
            </a:r>
          </a:p>
          <a:p>
            <a:pPr marL="471487" indent="-457200">
              <a:buFont typeface="Wingdings" charset="2"/>
              <a:buChar char="Ø"/>
            </a:pPr>
            <a:r>
              <a:rPr lang="en-US" b="1" dirty="0">
                <a:solidFill>
                  <a:schemeClr val="tx1">
                    <a:lumMod val="50000"/>
                    <a:lumOff val="50000"/>
                  </a:schemeClr>
                </a:solidFill>
              </a:rPr>
              <a:t>Granularity -- </a:t>
            </a:r>
            <a:r>
              <a:rPr lang="en-US" i="1" dirty="0">
                <a:solidFill>
                  <a:schemeClr val="tx1">
                    <a:lumMod val="50000"/>
                    <a:lumOff val="50000"/>
                  </a:schemeClr>
                </a:solidFill>
              </a:rPr>
              <a:t>how fine/coarse is each datum</a:t>
            </a:r>
          </a:p>
          <a:p>
            <a:pPr marL="471487" indent="-457200"/>
            <a:r>
              <a:rPr lang="en-US" b="1" dirty="0">
                <a:solidFill>
                  <a:schemeClr val="tx1">
                    <a:lumMod val="50000"/>
                    <a:lumOff val="50000"/>
                  </a:schemeClr>
                </a:solidFill>
              </a:rPr>
              <a:t>Scope -- </a:t>
            </a:r>
            <a:r>
              <a:rPr lang="en-US" i="1" dirty="0">
                <a:solidFill>
                  <a:schemeClr val="tx1">
                    <a:lumMod val="50000"/>
                    <a:lumOff val="50000"/>
                  </a:schemeClr>
                </a:solidFill>
              </a:rPr>
              <a:t>how (in)complete is the data</a:t>
            </a:r>
          </a:p>
          <a:p>
            <a:pPr marL="471487" indent="-457200">
              <a:buFont typeface="Wingdings" charset="2"/>
              <a:buChar char="Ø"/>
            </a:pPr>
            <a:r>
              <a:rPr lang="en-US" b="1" dirty="0">
                <a:solidFill>
                  <a:schemeClr val="tx1">
                    <a:lumMod val="50000"/>
                    <a:lumOff val="50000"/>
                  </a:schemeClr>
                </a:solidFill>
              </a:rPr>
              <a:t>Temporality -- </a:t>
            </a:r>
            <a:r>
              <a:rPr lang="en-US" i="1" dirty="0">
                <a:solidFill>
                  <a:schemeClr val="tx1">
                    <a:lumMod val="50000"/>
                    <a:lumOff val="50000"/>
                  </a:schemeClr>
                </a:solidFill>
              </a:rPr>
              <a:t>how is the data situated in time</a:t>
            </a:r>
          </a:p>
          <a:p>
            <a:pPr marL="471487" indent="-457200"/>
            <a:r>
              <a:rPr lang="en-US" b="1" dirty="0">
                <a:solidFill>
                  <a:srgbClr val="7030A0"/>
                </a:solidFill>
              </a:rPr>
              <a:t>Faithfulness -- </a:t>
            </a:r>
            <a:r>
              <a:rPr lang="en-US" i="1" dirty="0">
                <a:solidFill>
                  <a:srgbClr val="7030A0"/>
                </a:solidFill>
              </a:rPr>
              <a:t>how well does the data capture “reality”</a:t>
            </a:r>
          </a:p>
        </p:txBody>
      </p:sp>
    </p:spTree>
    <p:extLst>
      <p:ext uri="{BB962C8B-B14F-4D97-AF65-F5344CB8AC3E}">
        <p14:creationId xmlns:p14="http://schemas.microsoft.com/office/powerpoint/2010/main" val="8949366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Faithfulness: </a:t>
            </a:r>
            <a:r>
              <a:rPr lang="en-US" i="1" dirty="0"/>
              <a:t>Do I trust this data?</a:t>
            </a:r>
          </a:p>
        </p:txBody>
      </p:sp>
      <p:sp>
        <p:nvSpPr>
          <p:cNvPr id="3" name="Content Placeholder 2"/>
          <p:cNvSpPr>
            <a:spLocks noGrp="1"/>
          </p:cNvSpPr>
          <p:nvPr>
            <p:ph idx="1"/>
          </p:nvPr>
        </p:nvSpPr>
        <p:spPr>
          <a:xfrm>
            <a:off x="838200" y="1497496"/>
            <a:ext cx="10515600" cy="5009321"/>
          </a:xfrm>
        </p:spPr>
        <p:txBody>
          <a:bodyPr>
            <a:normAutofit fontScale="85000" lnSpcReduction="20000"/>
          </a:bodyPr>
          <a:lstStyle/>
          <a:p>
            <a:r>
              <a:rPr lang="en-US" dirty="0"/>
              <a:t>Does my data contain unrealistic or “incorrect” values?</a:t>
            </a:r>
          </a:p>
          <a:p>
            <a:pPr lvl="1"/>
            <a:r>
              <a:rPr lang="en-US" dirty="0"/>
              <a:t>Examples?</a:t>
            </a:r>
          </a:p>
          <a:p>
            <a:pPr lvl="2"/>
            <a:r>
              <a:rPr lang="en-US" dirty="0"/>
              <a:t>Dates in the future for events in the past</a:t>
            </a:r>
          </a:p>
          <a:p>
            <a:pPr lvl="2"/>
            <a:r>
              <a:rPr lang="en-US" dirty="0"/>
              <a:t>Locations that don’t exist</a:t>
            </a:r>
          </a:p>
          <a:p>
            <a:pPr lvl="2"/>
            <a:r>
              <a:rPr lang="en-US" dirty="0"/>
              <a:t>Negative counts</a:t>
            </a:r>
          </a:p>
          <a:p>
            <a:pPr lvl="2"/>
            <a:r>
              <a:rPr lang="en-US" dirty="0"/>
              <a:t>Misspellings of names</a:t>
            </a:r>
          </a:p>
          <a:p>
            <a:pPr lvl="2"/>
            <a:r>
              <a:rPr lang="en-US" dirty="0"/>
              <a:t>Large outliers</a:t>
            </a:r>
          </a:p>
          <a:p>
            <a:r>
              <a:rPr lang="en-US" dirty="0"/>
              <a:t>Does my data violate obvious dependencies?</a:t>
            </a:r>
          </a:p>
          <a:p>
            <a:pPr lvl="1"/>
            <a:r>
              <a:rPr lang="en-US" dirty="0"/>
              <a:t>E.g., age and birthday don’t match </a:t>
            </a:r>
          </a:p>
          <a:p>
            <a:r>
              <a:rPr lang="en-US" dirty="0"/>
              <a:t>Was the data entered by hand?</a:t>
            </a:r>
          </a:p>
          <a:p>
            <a:pPr lvl="1"/>
            <a:r>
              <a:rPr lang="en-US" dirty="0"/>
              <a:t>Spelling errors, fields shifted </a:t>
            </a:r>
            <a:r>
              <a:rPr lang="mr-IN" dirty="0"/>
              <a:t>…</a:t>
            </a:r>
            <a:endParaRPr lang="en-US" dirty="0"/>
          </a:p>
          <a:p>
            <a:pPr lvl="1"/>
            <a:r>
              <a:rPr lang="en-US" dirty="0"/>
              <a:t>Did the form require fields or provide default values?</a:t>
            </a:r>
          </a:p>
          <a:p>
            <a:r>
              <a:rPr lang="en-US" dirty="0"/>
              <a:t>Are there obvious signs of curb stoning (data falsification):</a:t>
            </a:r>
          </a:p>
          <a:p>
            <a:pPr lvl="1"/>
            <a:r>
              <a:rPr lang="en-US" dirty="0"/>
              <a:t>Repeated names, fake looking email addresses, repeated use of uncommon names or fields.</a:t>
            </a:r>
          </a:p>
          <a:p>
            <a:pPr lvl="1"/>
            <a:endParaRPr lang="en-US" dirty="0"/>
          </a:p>
        </p:txBody>
      </p:sp>
    </p:spTree>
    <p:extLst>
      <p:ext uri="{BB962C8B-B14F-4D97-AF65-F5344CB8AC3E}">
        <p14:creationId xmlns:p14="http://schemas.microsoft.com/office/powerpoint/2010/main" val="1173614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fade">
                                      <p:cBhvr>
                                        <p:cTn id="52" dur="500"/>
                                        <p:tgtEl>
                                          <p:spTgt spid="3">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3">
                                            <p:txEl>
                                              <p:pRg st="10" end="10"/>
                                            </p:txEl>
                                          </p:spTgt>
                                        </p:tgtEl>
                                        <p:attrNameLst>
                                          <p:attrName>style.visibility</p:attrName>
                                        </p:attrNameLst>
                                      </p:cBhvr>
                                      <p:to>
                                        <p:strVal val="visible"/>
                                      </p:to>
                                    </p:set>
                                    <p:animEffect transition="in" filter="fade">
                                      <p:cBhvr>
                                        <p:cTn id="57" dur="500"/>
                                        <p:tgtEl>
                                          <p:spTgt spid="3">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3">
                                            <p:txEl>
                                              <p:pRg st="11" end="11"/>
                                            </p:txEl>
                                          </p:spTgt>
                                        </p:tgtEl>
                                        <p:attrNameLst>
                                          <p:attrName>style.visibility</p:attrName>
                                        </p:attrNameLst>
                                      </p:cBhvr>
                                      <p:to>
                                        <p:strVal val="visible"/>
                                      </p:to>
                                    </p:set>
                                    <p:animEffect transition="in" filter="fade">
                                      <p:cBhvr>
                                        <p:cTn id="62" dur="500"/>
                                        <p:tgtEl>
                                          <p:spTgt spid="3">
                                            <p:txEl>
                                              <p:pRg st="11" end="11"/>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3">
                                            <p:txEl>
                                              <p:pRg st="12" end="12"/>
                                            </p:txEl>
                                          </p:spTgt>
                                        </p:tgtEl>
                                        <p:attrNameLst>
                                          <p:attrName>style.visibility</p:attrName>
                                        </p:attrNameLst>
                                      </p:cBhvr>
                                      <p:to>
                                        <p:strVal val="visible"/>
                                      </p:to>
                                    </p:set>
                                    <p:animEffect transition="in" filter="fade">
                                      <p:cBhvr>
                                        <p:cTn id="67" dur="500"/>
                                        <p:tgtEl>
                                          <p:spTgt spid="3">
                                            <p:txEl>
                                              <p:pRg st="12" end="12"/>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3">
                                            <p:txEl>
                                              <p:pRg st="13" end="13"/>
                                            </p:txEl>
                                          </p:spTgt>
                                        </p:tgtEl>
                                        <p:attrNameLst>
                                          <p:attrName>style.visibility</p:attrName>
                                        </p:attrNameLst>
                                      </p:cBhvr>
                                      <p:to>
                                        <p:strVal val="visible"/>
                                      </p:to>
                                    </p:set>
                                    <p:animEffect transition="in" filter="fade">
                                      <p:cBhvr>
                                        <p:cTn id="72" dur="500"/>
                                        <p:tgtEl>
                                          <p:spTgt spid="3">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3"/>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5025" y="-90153"/>
            <a:ext cx="11695358" cy="1325563"/>
          </a:xfrm>
        </p:spPr>
        <p:txBody>
          <a:bodyPr/>
          <a:lstStyle/>
          <a:p>
            <a:r>
              <a:rPr lang="en-US" dirty="0"/>
              <a:t>Signs that your data may not be faithful</a:t>
            </a:r>
          </a:p>
        </p:txBody>
      </p:sp>
      <p:sp>
        <p:nvSpPr>
          <p:cNvPr id="3" name="Content Placeholder 2"/>
          <p:cNvSpPr>
            <a:spLocks noGrp="1"/>
          </p:cNvSpPr>
          <p:nvPr>
            <p:ph idx="1"/>
          </p:nvPr>
        </p:nvSpPr>
        <p:spPr>
          <a:xfrm>
            <a:off x="760926" y="1119501"/>
            <a:ext cx="11061880" cy="5551755"/>
          </a:xfrm>
        </p:spPr>
        <p:txBody>
          <a:bodyPr>
            <a:normAutofit fontScale="70000" lnSpcReduction="20000"/>
          </a:bodyPr>
          <a:lstStyle/>
          <a:p>
            <a:r>
              <a:rPr lang="en-US" dirty="0"/>
              <a:t>Missing Values/Default values: (0, -1, 999, 12345, </a:t>
            </a:r>
            <a:r>
              <a:rPr lang="en-US" dirty="0" err="1"/>
              <a:t>NaN</a:t>
            </a:r>
            <a:r>
              <a:rPr lang="en-US" dirty="0"/>
              <a:t>, Null, 1970, 1900, </a:t>
            </a:r>
            <a:r>
              <a:rPr lang="mr-IN" dirty="0"/>
              <a:t>…</a:t>
            </a:r>
            <a:r>
              <a:rPr lang="en-US" dirty="0"/>
              <a:t> others?)</a:t>
            </a:r>
          </a:p>
          <a:p>
            <a:pPr lvl="1"/>
            <a:r>
              <a:rPr lang="en-US" b="1" dirty="0" err="1"/>
              <a:t>Soln</a:t>
            </a:r>
            <a:r>
              <a:rPr lang="en-US" b="1" dirty="0"/>
              <a:t> 1: </a:t>
            </a:r>
            <a:r>
              <a:rPr lang="en-US" dirty="0"/>
              <a:t>Drop records with missing values </a:t>
            </a:r>
            <a:r>
              <a:rPr lang="en-US" dirty="0">
                <a:sym typeface="Wingdings"/>
              </a:rPr>
              <a:t> implications on your sample!</a:t>
            </a:r>
          </a:p>
          <a:p>
            <a:pPr lvl="1"/>
            <a:r>
              <a:rPr lang="en-US" b="1" dirty="0" err="1">
                <a:sym typeface="Wingdings"/>
              </a:rPr>
              <a:t>Soln</a:t>
            </a:r>
            <a:r>
              <a:rPr lang="en-US" b="1" dirty="0">
                <a:sym typeface="Wingdings"/>
              </a:rPr>
              <a:t> 2: </a:t>
            </a:r>
            <a:r>
              <a:rPr lang="en-US" dirty="0">
                <a:sym typeface="Wingdings"/>
              </a:rPr>
              <a:t>Impute missing values  Bias your conclusions</a:t>
            </a:r>
            <a:endParaRPr lang="en-US" b="1" dirty="0"/>
          </a:p>
          <a:p>
            <a:r>
              <a:rPr lang="en-US" dirty="0"/>
              <a:t>Time Zone Inconsistencies</a:t>
            </a:r>
          </a:p>
          <a:p>
            <a:pPr lvl="1"/>
            <a:r>
              <a:rPr lang="en-US" b="1" dirty="0" err="1"/>
              <a:t>Soln</a:t>
            </a:r>
            <a:r>
              <a:rPr lang="en-US" b="1" dirty="0"/>
              <a:t> 1: </a:t>
            </a:r>
            <a:r>
              <a:rPr lang="en-US" dirty="0"/>
              <a:t>convert to a common </a:t>
            </a:r>
            <a:r>
              <a:rPr lang="en-US" dirty="0" err="1"/>
              <a:t>timezone</a:t>
            </a:r>
            <a:r>
              <a:rPr lang="en-US" dirty="0"/>
              <a:t> (e.g., UTC) </a:t>
            </a:r>
          </a:p>
          <a:p>
            <a:pPr lvl="1"/>
            <a:r>
              <a:rPr lang="en-US" b="1" dirty="0" err="1"/>
              <a:t>Soln</a:t>
            </a:r>
            <a:r>
              <a:rPr lang="en-US" b="1" dirty="0"/>
              <a:t> 2: </a:t>
            </a:r>
            <a:r>
              <a:rPr lang="en-US" dirty="0"/>
              <a:t>convert to the </a:t>
            </a:r>
            <a:r>
              <a:rPr lang="en-US" dirty="0" err="1"/>
              <a:t>timezone</a:t>
            </a:r>
            <a:r>
              <a:rPr lang="en-US" dirty="0"/>
              <a:t> of the location </a:t>
            </a:r>
            <a:r>
              <a:rPr lang="mr-IN" dirty="0"/>
              <a:t>–</a:t>
            </a:r>
            <a:r>
              <a:rPr lang="en-US" dirty="0"/>
              <a:t> useful in modeling behavior.</a:t>
            </a:r>
          </a:p>
          <a:p>
            <a:r>
              <a:rPr lang="en-US" dirty="0"/>
              <a:t>Duplicated Records or Fields</a:t>
            </a:r>
          </a:p>
          <a:p>
            <a:pPr lvl="1"/>
            <a:r>
              <a:rPr lang="en-US" b="1" dirty="0" err="1"/>
              <a:t>Soln</a:t>
            </a:r>
            <a:r>
              <a:rPr lang="en-US" b="1" dirty="0"/>
              <a:t>: </a:t>
            </a:r>
            <a:r>
              <a:rPr lang="en-US" dirty="0"/>
              <a:t>identify and eliminate (use primary key) </a:t>
            </a:r>
            <a:r>
              <a:rPr lang="en-US" dirty="0">
                <a:sym typeface="Wingdings"/>
              </a:rPr>
              <a:t> implications on sample?</a:t>
            </a:r>
            <a:endParaRPr lang="en-US" b="1" dirty="0"/>
          </a:p>
          <a:p>
            <a:r>
              <a:rPr lang="en-US" dirty="0"/>
              <a:t>Spelling Errors</a:t>
            </a:r>
          </a:p>
          <a:p>
            <a:pPr lvl="1"/>
            <a:r>
              <a:rPr lang="en-US" b="1" dirty="0" err="1"/>
              <a:t>Soln</a:t>
            </a:r>
            <a:r>
              <a:rPr lang="en-US" b="1" dirty="0"/>
              <a:t>: </a:t>
            </a:r>
            <a:r>
              <a:rPr lang="en-US" dirty="0"/>
              <a:t>Apply corrections or drop </a:t>
            </a:r>
            <a:r>
              <a:rPr lang="en-US" dirty="0">
                <a:sym typeface="Wingdings"/>
              </a:rPr>
              <a:t>records not in a dictionary  implications on sample?</a:t>
            </a:r>
            <a:endParaRPr lang="en-US" b="1" dirty="0"/>
          </a:p>
          <a:p>
            <a:r>
              <a:rPr lang="en-US" dirty="0"/>
              <a:t>Units not specified or consistent</a:t>
            </a:r>
          </a:p>
          <a:p>
            <a:pPr lvl="1"/>
            <a:r>
              <a:rPr lang="en-US" b="1" dirty="0" err="1"/>
              <a:t>Solns</a:t>
            </a:r>
            <a:r>
              <a:rPr lang="en-US" dirty="0"/>
              <a:t>: Infer units, check values are in reasonable ranges for data</a:t>
            </a:r>
            <a:endParaRPr lang="en-US" b="1" dirty="0"/>
          </a:p>
          <a:p>
            <a:r>
              <a:rPr lang="en-US" dirty="0"/>
              <a:t>Truncated data (early excel limits: 65536 Rows, 255 Columns)</a:t>
            </a:r>
          </a:p>
          <a:p>
            <a:pPr lvl="1"/>
            <a:r>
              <a:rPr lang="en-US" b="1" dirty="0" err="1"/>
              <a:t>Soln</a:t>
            </a:r>
            <a:r>
              <a:rPr lang="en-US" b="1" dirty="0"/>
              <a:t>: </a:t>
            </a:r>
            <a:r>
              <a:rPr lang="en-US" dirty="0"/>
              <a:t>be aware of consequences in analysis </a:t>
            </a:r>
            <a:r>
              <a:rPr lang="en-US" dirty="0">
                <a:sym typeface="Wingdings"/>
              </a:rPr>
              <a:t> how did truncation affect sample?</a:t>
            </a:r>
          </a:p>
          <a:p>
            <a:r>
              <a:rPr lang="en-US" dirty="0">
                <a:sym typeface="Wingdings"/>
              </a:rPr>
              <a:t>Others</a:t>
            </a:r>
            <a:r>
              <a:rPr lang="mr-IN" dirty="0">
                <a:sym typeface="Wingdings"/>
              </a:rPr>
              <a:t>…</a:t>
            </a:r>
            <a:endParaRPr lang="en-US" dirty="0"/>
          </a:p>
        </p:txBody>
      </p:sp>
    </p:spTree>
    <p:extLst>
      <p:ext uri="{BB962C8B-B14F-4D97-AF65-F5344CB8AC3E}">
        <p14:creationId xmlns:p14="http://schemas.microsoft.com/office/powerpoint/2010/main" val="297065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fade">
                                      <p:cBhvr>
                                        <p:cTn id="52" dur="500"/>
                                        <p:tgtEl>
                                          <p:spTgt spid="3">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3">
                                            <p:txEl>
                                              <p:pRg st="10" end="10"/>
                                            </p:txEl>
                                          </p:spTgt>
                                        </p:tgtEl>
                                        <p:attrNameLst>
                                          <p:attrName>style.visibility</p:attrName>
                                        </p:attrNameLst>
                                      </p:cBhvr>
                                      <p:to>
                                        <p:strVal val="visible"/>
                                      </p:to>
                                    </p:set>
                                    <p:animEffect transition="in" filter="fade">
                                      <p:cBhvr>
                                        <p:cTn id="57" dur="500"/>
                                        <p:tgtEl>
                                          <p:spTgt spid="3">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3">
                                            <p:txEl>
                                              <p:pRg st="11" end="11"/>
                                            </p:txEl>
                                          </p:spTgt>
                                        </p:tgtEl>
                                        <p:attrNameLst>
                                          <p:attrName>style.visibility</p:attrName>
                                        </p:attrNameLst>
                                      </p:cBhvr>
                                      <p:to>
                                        <p:strVal val="visible"/>
                                      </p:to>
                                    </p:set>
                                    <p:animEffect transition="in" filter="fade">
                                      <p:cBhvr>
                                        <p:cTn id="62" dur="500"/>
                                        <p:tgtEl>
                                          <p:spTgt spid="3">
                                            <p:txEl>
                                              <p:pRg st="11" end="11"/>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3">
                                            <p:txEl>
                                              <p:pRg st="12" end="12"/>
                                            </p:txEl>
                                          </p:spTgt>
                                        </p:tgtEl>
                                        <p:attrNameLst>
                                          <p:attrName>style.visibility</p:attrName>
                                        </p:attrNameLst>
                                      </p:cBhvr>
                                      <p:to>
                                        <p:strVal val="visible"/>
                                      </p:to>
                                    </p:set>
                                    <p:animEffect transition="in" filter="fade">
                                      <p:cBhvr>
                                        <p:cTn id="67" dur="500"/>
                                        <p:tgtEl>
                                          <p:spTgt spid="3">
                                            <p:txEl>
                                              <p:pRg st="12" end="12"/>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3">
                                            <p:txEl>
                                              <p:pRg st="13" end="13"/>
                                            </p:txEl>
                                          </p:spTgt>
                                        </p:tgtEl>
                                        <p:attrNameLst>
                                          <p:attrName>style.visibility</p:attrName>
                                        </p:attrNameLst>
                                      </p:cBhvr>
                                      <p:to>
                                        <p:strVal val="visible"/>
                                      </p:to>
                                    </p:set>
                                    <p:animEffect transition="in" filter="fade">
                                      <p:cBhvr>
                                        <p:cTn id="72" dur="500"/>
                                        <p:tgtEl>
                                          <p:spTgt spid="3">
                                            <p:txEl>
                                              <p:pRg st="13" end="13"/>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3">
                                            <p:txEl>
                                              <p:pRg st="14" end="14"/>
                                            </p:txEl>
                                          </p:spTgt>
                                        </p:tgtEl>
                                        <p:attrNameLst>
                                          <p:attrName>style.visibility</p:attrName>
                                        </p:attrNameLst>
                                      </p:cBhvr>
                                      <p:to>
                                        <p:strVal val="visible"/>
                                      </p:to>
                                    </p:set>
                                    <p:animEffect transition="in" filter="fade">
                                      <p:cBhvr>
                                        <p:cTn id="77" dur="500"/>
                                        <p:tgtEl>
                                          <p:spTgt spid="3">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2450" y="132416"/>
            <a:ext cx="10801350" cy="1325563"/>
          </a:xfrm>
        </p:spPr>
        <p:txBody>
          <a:bodyPr>
            <a:normAutofit/>
          </a:bodyPr>
          <a:lstStyle/>
          <a:p>
            <a:r>
              <a:rPr lang="en-US" sz="3600" dirty="0"/>
              <a:t>How do you do EDA?</a:t>
            </a:r>
          </a:p>
        </p:txBody>
      </p:sp>
      <p:sp>
        <p:nvSpPr>
          <p:cNvPr id="6" name="Content Placeholder 5"/>
          <p:cNvSpPr>
            <a:spLocks noGrp="1"/>
          </p:cNvSpPr>
          <p:nvPr>
            <p:ph idx="1"/>
          </p:nvPr>
        </p:nvSpPr>
        <p:spPr>
          <a:xfrm>
            <a:off x="838200" y="1256274"/>
            <a:ext cx="10515600" cy="5305891"/>
          </a:xfrm>
        </p:spPr>
        <p:txBody>
          <a:bodyPr>
            <a:normAutofit/>
          </a:bodyPr>
          <a:lstStyle/>
          <a:p>
            <a:r>
              <a:rPr lang="en-US" dirty="0"/>
              <a:t>Examine data and meta-data: </a:t>
            </a:r>
          </a:p>
          <a:p>
            <a:pPr lvl="1"/>
            <a:r>
              <a:rPr lang="en-US" dirty="0">
                <a:solidFill>
                  <a:srgbClr val="000000"/>
                </a:solidFill>
              </a:rPr>
              <a:t>What is the date, size, organization, and structure of the data?</a:t>
            </a:r>
          </a:p>
          <a:p>
            <a:r>
              <a:rPr lang="en-US" dirty="0"/>
              <a:t>Examine each field/attribute/dimension individually</a:t>
            </a:r>
          </a:p>
          <a:p>
            <a:r>
              <a:rPr lang="en-US" dirty="0"/>
              <a:t>Examine pairs of related dimensions</a:t>
            </a:r>
          </a:p>
          <a:p>
            <a:pPr lvl="1"/>
            <a:r>
              <a:rPr lang="en-US" dirty="0">
                <a:solidFill>
                  <a:srgbClr val="000000"/>
                </a:solidFill>
              </a:rPr>
              <a:t>Stratifying earlier analysis: break down grades by major … </a:t>
            </a:r>
          </a:p>
          <a:p>
            <a:r>
              <a:rPr lang="en-US" dirty="0">
                <a:solidFill>
                  <a:srgbClr val="000000"/>
                </a:solidFill>
              </a:rPr>
              <a:t>Along the way:</a:t>
            </a:r>
          </a:p>
          <a:p>
            <a:pPr lvl="1"/>
            <a:r>
              <a:rPr lang="en-US" dirty="0"/>
              <a:t>Visualize/summarize the data </a:t>
            </a:r>
          </a:p>
          <a:p>
            <a:pPr lvl="1"/>
            <a:r>
              <a:rPr lang="en-US" dirty="0"/>
              <a:t>Validate assumptions about data and collection process</a:t>
            </a:r>
          </a:p>
          <a:p>
            <a:pPr lvl="1"/>
            <a:r>
              <a:rPr lang="en-US" dirty="0">
                <a:solidFill>
                  <a:srgbClr val="000000"/>
                </a:solidFill>
              </a:rPr>
              <a:t>Identify and address anomalies </a:t>
            </a:r>
          </a:p>
          <a:p>
            <a:pPr lvl="1"/>
            <a:r>
              <a:rPr lang="en-US" dirty="0">
                <a:solidFill>
                  <a:srgbClr val="000000"/>
                </a:solidFill>
              </a:rPr>
              <a:t>Apply data transformations and corrections</a:t>
            </a:r>
          </a:p>
          <a:p>
            <a:pPr lvl="1"/>
            <a:r>
              <a:rPr lang="en-US" b="1" i="1" dirty="0">
                <a:solidFill>
                  <a:srgbClr val="000000"/>
                </a:solidFill>
              </a:rPr>
              <a:t>Record everything you do! (why?)</a:t>
            </a:r>
            <a:endParaRPr lang="en-US" dirty="0">
              <a:solidFill>
                <a:srgbClr val="000000"/>
              </a:solidFill>
            </a:endParaRPr>
          </a:p>
          <a:p>
            <a:endParaRPr lang="en-US" dirty="0"/>
          </a:p>
        </p:txBody>
      </p:sp>
    </p:spTree>
    <p:extLst>
      <p:ext uri="{BB962C8B-B14F-4D97-AF65-F5344CB8AC3E}">
        <p14:creationId xmlns:p14="http://schemas.microsoft.com/office/powerpoint/2010/main" val="4093591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
                                            <p:txEl>
                                              <p:pRg st="5" end="5"/>
                                            </p:txEl>
                                          </p:spTgt>
                                        </p:tgtEl>
                                        <p:attrNameLst>
                                          <p:attrName>style.visibility</p:attrName>
                                        </p:attrNameLst>
                                      </p:cBhvr>
                                      <p:to>
                                        <p:strVal val="visible"/>
                                      </p:to>
                                    </p:set>
                                    <p:animEffect transition="in" filter="fade">
                                      <p:cBhvr>
                                        <p:cTn id="32" dur="500"/>
                                        <p:tgtEl>
                                          <p:spTgt spid="6">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6">
                                            <p:txEl>
                                              <p:pRg st="6" end="6"/>
                                            </p:txEl>
                                          </p:spTgt>
                                        </p:tgtEl>
                                        <p:attrNameLst>
                                          <p:attrName>style.visibility</p:attrName>
                                        </p:attrNameLst>
                                      </p:cBhvr>
                                      <p:to>
                                        <p:strVal val="visible"/>
                                      </p:to>
                                    </p:set>
                                    <p:animEffect transition="in" filter="fade">
                                      <p:cBhvr>
                                        <p:cTn id="37" dur="500"/>
                                        <p:tgtEl>
                                          <p:spTgt spid="6">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6">
                                            <p:txEl>
                                              <p:pRg st="7" end="7"/>
                                            </p:txEl>
                                          </p:spTgt>
                                        </p:tgtEl>
                                        <p:attrNameLst>
                                          <p:attrName>style.visibility</p:attrName>
                                        </p:attrNameLst>
                                      </p:cBhvr>
                                      <p:to>
                                        <p:strVal val="visible"/>
                                      </p:to>
                                    </p:set>
                                    <p:animEffect transition="in" filter="fade">
                                      <p:cBhvr>
                                        <p:cTn id="42" dur="500"/>
                                        <p:tgtEl>
                                          <p:spTgt spid="6">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6">
                                            <p:txEl>
                                              <p:pRg st="8" end="8"/>
                                            </p:txEl>
                                          </p:spTgt>
                                        </p:tgtEl>
                                        <p:attrNameLst>
                                          <p:attrName>style.visibility</p:attrName>
                                        </p:attrNameLst>
                                      </p:cBhvr>
                                      <p:to>
                                        <p:strVal val="visible"/>
                                      </p:to>
                                    </p:set>
                                    <p:animEffect transition="in" filter="fade">
                                      <p:cBhvr>
                                        <p:cTn id="47" dur="500"/>
                                        <p:tgtEl>
                                          <p:spTgt spid="6">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6">
                                            <p:txEl>
                                              <p:pRg st="9" end="9"/>
                                            </p:txEl>
                                          </p:spTgt>
                                        </p:tgtEl>
                                        <p:attrNameLst>
                                          <p:attrName>style.visibility</p:attrName>
                                        </p:attrNameLst>
                                      </p:cBhvr>
                                      <p:to>
                                        <p:strVal val="visible"/>
                                      </p:to>
                                    </p:set>
                                    <p:animEffect transition="in" filter="fade">
                                      <p:cBhvr>
                                        <p:cTn id="52" dur="500"/>
                                        <p:tgtEl>
                                          <p:spTgt spid="6">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6">
                                            <p:txEl>
                                              <p:pRg st="10" end="10"/>
                                            </p:txEl>
                                          </p:spTgt>
                                        </p:tgtEl>
                                        <p:attrNameLst>
                                          <p:attrName>style.visibility</p:attrName>
                                        </p:attrNameLst>
                                      </p:cBhvr>
                                      <p:to>
                                        <p:strVal val="visible"/>
                                      </p:to>
                                    </p:set>
                                    <p:animEffect transition="in" filter="fade">
                                      <p:cBhvr>
                                        <p:cTn id="57" dur="500"/>
                                        <p:tgtEl>
                                          <p:spTgt spid="6">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bldLvl="2"/>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0C631D4-10BB-D640-8ACF-237B34A375A3}"/>
              </a:ext>
            </a:extLst>
          </p:cNvPr>
          <p:cNvSpPr>
            <a:spLocks noGrp="1"/>
          </p:cNvSpPr>
          <p:nvPr>
            <p:ph type="title"/>
          </p:nvPr>
        </p:nvSpPr>
        <p:spPr/>
        <p:txBody>
          <a:bodyPr/>
          <a:lstStyle/>
          <a:p>
            <a:r>
              <a:rPr lang="en-US" dirty="0"/>
              <a:t>Visualization and EDA</a:t>
            </a:r>
          </a:p>
        </p:txBody>
      </p:sp>
      <p:sp>
        <p:nvSpPr>
          <p:cNvPr id="5" name="Text Placeholder 4">
            <a:extLst>
              <a:ext uri="{FF2B5EF4-FFF2-40B4-BE49-F238E27FC236}">
                <a16:creationId xmlns:a16="http://schemas.microsoft.com/office/drawing/2014/main" id="{3EE5073E-7C89-E24E-B2DE-6C937B8E484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2709099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B2CA82F-D260-824C-BDBE-27604EF6CE3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944278" y="780288"/>
            <a:ext cx="3780107" cy="5444236"/>
          </a:xfrm>
          <a:prstGeom prst="rect">
            <a:avLst/>
          </a:prstGeom>
        </p:spPr>
      </p:pic>
      <p:pic>
        <p:nvPicPr>
          <p:cNvPr id="8" name="Picture 7">
            <a:extLst>
              <a:ext uri="{FF2B5EF4-FFF2-40B4-BE49-F238E27FC236}">
                <a16:creationId xmlns:a16="http://schemas.microsoft.com/office/drawing/2014/main" id="{36C6A77B-2FCE-5845-B3FE-5E5B871E0E19}"/>
              </a:ext>
            </a:extLst>
          </p:cNvPr>
          <p:cNvPicPr>
            <a:picLocks noChangeAspect="1"/>
          </p:cNvPicPr>
          <p:nvPr/>
        </p:nvPicPr>
        <p:blipFill>
          <a:blip r:embed="rId3"/>
          <a:stretch>
            <a:fillRect/>
          </a:stretch>
        </p:blipFill>
        <p:spPr>
          <a:xfrm>
            <a:off x="142349" y="561573"/>
            <a:ext cx="7801929" cy="6065287"/>
          </a:xfrm>
          <a:prstGeom prst="rect">
            <a:avLst/>
          </a:prstGeom>
        </p:spPr>
      </p:pic>
      <p:sp>
        <p:nvSpPr>
          <p:cNvPr id="9" name="TextBox 8">
            <a:extLst>
              <a:ext uri="{FF2B5EF4-FFF2-40B4-BE49-F238E27FC236}">
                <a16:creationId xmlns:a16="http://schemas.microsoft.com/office/drawing/2014/main" id="{1DC7C30A-1998-C944-B180-F237E87F9287}"/>
              </a:ext>
            </a:extLst>
          </p:cNvPr>
          <p:cNvSpPr txBox="1"/>
          <p:nvPr/>
        </p:nvSpPr>
        <p:spPr>
          <a:xfrm>
            <a:off x="3438144" y="3040741"/>
            <a:ext cx="4206240" cy="830997"/>
          </a:xfrm>
          <a:prstGeom prst="rect">
            <a:avLst/>
          </a:prstGeom>
        </p:spPr>
        <p:txBody>
          <a:bodyPr wrap="square" rtlCol="0">
            <a:spAutoFit/>
          </a:bodyPr>
          <a:lstStyle/>
          <a:p>
            <a:r>
              <a:rPr lang="en-US" sz="2400" dirty="0"/>
              <a:t>Which helps identify key patterns in the data?</a:t>
            </a:r>
          </a:p>
        </p:txBody>
      </p:sp>
      <p:sp>
        <p:nvSpPr>
          <p:cNvPr id="10" name="TextBox 9">
            <a:extLst>
              <a:ext uri="{FF2B5EF4-FFF2-40B4-BE49-F238E27FC236}">
                <a16:creationId xmlns:a16="http://schemas.microsoft.com/office/drawing/2014/main" id="{415E98CB-B9F8-5E49-A472-067FCA9B2423}"/>
              </a:ext>
            </a:extLst>
          </p:cNvPr>
          <p:cNvSpPr txBox="1"/>
          <p:nvPr/>
        </p:nvSpPr>
        <p:spPr>
          <a:xfrm>
            <a:off x="451104" y="192241"/>
            <a:ext cx="2486578" cy="369332"/>
          </a:xfrm>
          <a:prstGeom prst="rect">
            <a:avLst/>
          </a:prstGeom>
        </p:spPr>
        <p:txBody>
          <a:bodyPr wrap="none" rtlCol="0">
            <a:spAutoFit/>
          </a:bodyPr>
          <a:lstStyle/>
          <a:p>
            <a:r>
              <a:rPr lang="en-US" dirty="0"/>
              <a:t>Berkeley Crime Data</a:t>
            </a:r>
          </a:p>
        </p:txBody>
      </p:sp>
    </p:spTree>
    <p:extLst>
      <p:ext uri="{BB962C8B-B14F-4D97-AF65-F5344CB8AC3E}">
        <p14:creationId xmlns:p14="http://schemas.microsoft.com/office/powerpoint/2010/main" val="5137039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Visualizing Univariate Relationships</a:t>
            </a:r>
          </a:p>
        </p:txBody>
      </p:sp>
      <p:sp>
        <p:nvSpPr>
          <p:cNvPr id="4" name="Content Placeholder 3"/>
          <p:cNvSpPr>
            <a:spLocks noGrp="1"/>
          </p:cNvSpPr>
          <p:nvPr>
            <p:ph idx="1"/>
          </p:nvPr>
        </p:nvSpPr>
        <p:spPr/>
        <p:txBody>
          <a:bodyPr>
            <a:normAutofit/>
          </a:bodyPr>
          <a:lstStyle/>
          <a:p>
            <a:r>
              <a:rPr lang="en-US" b="1" dirty="0"/>
              <a:t>Quantitative Data</a:t>
            </a:r>
          </a:p>
          <a:p>
            <a:pPr lvl="1"/>
            <a:r>
              <a:rPr lang="en-US" dirty="0"/>
              <a:t>Histograms, Box Plots, Rug Plots, Smoothed Interpolations (KDE </a:t>
            </a:r>
            <a:r>
              <a:rPr lang="mr-IN" dirty="0"/>
              <a:t>–</a:t>
            </a:r>
            <a:r>
              <a:rPr lang="en-US" dirty="0"/>
              <a:t> Kernel Density Estimators)</a:t>
            </a:r>
          </a:p>
          <a:p>
            <a:pPr lvl="1"/>
            <a:r>
              <a:rPr lang="en-US" dirty="0"/>
              <a:t>Look for spread, shape, modes, outliers, unreasonable values </a:t>
            </a:r>
            <a:r>
              <a:rPr lang="mr-IN" dirty="0"/>
              <a:t>…</a:t>
            </a:r>
            <a:endParaRPr lang="en-US" dirty="0"/>
          </a:p>
          <a:p>
            <a:r>
              <a:rPr lang="en-US" b="1" dirty="0"/>
              <a:t>Nominal &amp; Ordinal Data</a:t>
            </a:r>
          </a:p>
          <a:p>
            <a:pPr lvl="1"/>
            <a:r>
              <a:rPr lang="en-US" dirty="0"/>
              <a:t>Bar plots (sorted by frequency or </a:t>
            </a:r>
            <a:r>
              <a:rPr lang="en-US" dirty="0" err="1"/>
              <a:t>oridinal</a:t>
            </a:r>
            <a:r>
              <a:rPr lang="en-US" dirty="0"/>
              <a:t> dimension)</a:t>
            </a:r>
          </a:p>
          <a:p>
            <a:pPr lvl="1"/>
            <a:r>
              <a:rPr lang="en-US" dirty="0"/>
              <a:t>Look for skew, frequent and rare categories, or invalid categories</a:t>
            </a:r>
          </a:p>
          <a:p>
            <a:pPr lvl="1"/>
            <a:r>
              <a:rPr lang="en-US" dirty="0"/>
              <a:t>Consider grouping categories and repeating analysis</a:t>
            </a:r>
          </a:p>
        </p:txBody>
      </p:sp>
    </p:spTree>
    <p:extLst>
      <p:ext uri="{BB962C8B-B14F-4D97-AF65-F5344CB8AC3E}">
        <p14:creationId xmlns:p14="http://schemas.microsoft.com/office/powerpoint/2010/main" val="829276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fade">
                                      <p:cBhvr>
                                        <p:cTn id="13" dur="500"/>
                                        <p:tgtEl>
                                          <p:spTgt spid="4">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4">
                                            <p:txEl>
                                              <p:pRg st="3" end="3"/>
                                            </p:txEl>
                                          </p:spTgt>
                                        </p:tgtEl>
                                        <p:attrNameLst>
                                          <p:attrName>style.visibility</p:attrName>
                                        </p:attrNameLst>
                                      </p:cBhvr>
                                      <p:to>
                                        <p:strVal val="visible"/>
                                      </p:to>
                                    </p:set>
                                    <p:animEffect transition="in" filter="fade">
                                      <p:cBhvr>
                                        <p:cTn id="18" dur="500"/>
                                        <p:tgtEl>
                                          <p:spTgt spid="4">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animEffect transition="in" filter="fade">
                                      <p:cBhvr>
                                        <p:cTn id="21" dur="500"/>
                                        <p:tgtEl>
                                          <p:spTgt spid="4">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4">
                                            <p:txEl>
                                              <p:pRg st="5" end="5"/>
                                            </p:txEl>
                                          </p:spTgt>
                                        </p:tgtEl>
                                        <p:attrNameLst>
                                          <p:attrName>style.visibility</p:attrName>
                                        </p:attrNameLst>
                                      </p:cBhvr>
                                      <p:to>
                                        <p:strVal val="visible"/>
                                      </p:to>
                                    </p:set>
                                    <p:animEffect transition="in" filter="fade">
                                      <p:cBhvr>
                                        <p:cTn id="24" dur="500"/>
                                        <p:tgtEl>
                                          <p:spTgt spid="4">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4">
                                            <p:txEl>
                                              <p:pRg st="6" end="6"/>
                                            </p:txEl>
                                          </p:spTgt>
                                        </p:tgtEl>
                                        <p:attrNameLst>
                                          <p:attrName>style.visibility</p:attrName>
                                        </p:attrNameLst>
                                      </p:cBhvr>
                                      <p:to>
                                        <p:strVal val="visible"/>
                                      </p:to>
                                    </p:set>
                                    <p:animEffect transition="in" filter="fade">
                                      <p:cBhvr>
                                        <p:cTn id="27"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543464" y="1764561"/>
            <a:ext cx="6934187" cy="4622791"/>
          </a:xfrm>
          <a:prstGeom prst="rect">
            <a:avLst/>
          </a:prstGeom>
        </p:spPr>
      </p:pic>
      <p:sp>
        <p:nvSpPr>
          <p:cNvPr id="6" name="TextBox 5"/>
          <p:cNvSpPr txBox="1"/>
          <p:nvPr/>
        </p:nvSpPr>
        <p:spPr>
          <a:xfrm>
            <a:off x="8622735" y="2431864"/>
            <a:ext cx="856325" cy="646331"/>
          </a:xfrm>
          <a:prstGeom prst="rect">
            <a:avLst/>
          </a:prstGeom>
        </p:spPr>
        <p:txBody>
          <a:bodyPr wrap="none" rtlCol="0">
            <a:spAutoFit/>
          </a:bodyPr>
          <a:lstStyle/>
          <a:p>
            <a:r>
              <a:rPr lang="en-US"/>
              <a:t>Main </a:t>
            </a:r>
            <a:br>
              <a:rPr lang="en-US"/>
            </a:br>
            <a:r>
              <a:rPr lang="en-US"/>
              <a:t>Mode</a:t>
            </a:r>
            <a:endParaRPr lang="en-US" dirty="0"/>
          </a:p>
        </p:txBody>
      </p:sp>
      <p:sp>
        <p:nvSpPr>
          <p:cNvPr id="7" name="TextBox 6"/>
          <p:cNvSpPr txBox="1"/>
          <p:nvPr/>
        </p:nvSpPr>
        <p:spPr>
          <a:xfrm>
            <a:off x="6448712" y="4075956"/>
            <a:ext cx="1114408" cy="646331"/>
          </a:xfrm>
          <a:prstGeom prst="rect">
            <a:avLst/>
          </a:prstGeom>
        </p:spPr>
        <p:txBody>
          <a:bodyPr wrap="none" rtlCol="0">
            <a:spAutoFit/>
          </a:bodyPr>
          <a:lstStyle/>
          <a:p>
            <a:r>
              <a:rPr lang="en-US"/>
              <a:t>Second </a:t>
            </a:r>
            <a:br>
              <a:rPr lang="en-US"/>
            </a:br>
            <a:r>
              <a:rPr lang="en-US"/>
              <a:t>Mode</a:t>
            </a:r>
          </a:p>
        </p:txBody>
      </p:sp>
      <p:sp>
        <p:nvSpPr>
          <p:cNvPr id="10" name="TextBox 9"/>
          <p:cNvSpPr txBox="1"/>
          <p:nvPr/>
        </p:nvSpPr>
        <p:spPr>
          <a:xfrm rot="3839090">
            <a:off x="8610595" y="4392683"/>
            <a:ext cx="1383712" cy="369332"/>
          </a:xfrm>
          <a:prstGeom prst="rect">
            <a:avLst/>
          </a:prstGeom>
        </p:spPr>
        <p:txBody>
          <a:bodyPr wrap="none" rtlCol="0">
            <a:spAutoFit/>
          </a:bodyPr>
          <a:lstStyle/>
          <a:p>
            <a:r>
              <a:rPr lang="en-US"/>
              <a:t>Skew Right</a:t>
            </a:r>
            <a:endParaRPr lang="en-US" dirty="0"/>
          </a:p>
        </p:txBody>
      </p:sp>
      <p:sp>
        <p:nvSpPr>
          <p:cNvPr id="11" name="TextBox 10"/>
          <p:cNvSpPr txBox="1"/>
          <p:nvPr/>
        </p:nvSpPr>
        <p:spPr>
          <a:xfrm>
            <a:off x="9771861" y="5421065"/>
            <a:ext cx="700833" cy="369332"/>
          </a:xfrm>
          <a:prstGeom prst="rect">
            <a:avLst/>
          </a:prstGeom>
        </p:spPr>
        <p:txBody>
          <a:bodyPr wrap="none" rtlCol="0">
            <a:spAutoFit/>
          </a:bodyPr>
          <a:lstStyle/>
          <a:p>
            <a:r>
              <a:rPr lang="en-US"/>
              <a:t>Gap</a:t>
            </a:r>
            <a:endParaRPr lang="en-US" dirty="0"/>
          </a:p>
        </p:txBody>
      </p:sp>
      <p:sp>
        <p:nvSpPr>
          <p:cNvPr id="12" name="TextBox 11"/>
          <p:cNvSpPr txBox="1"/>
          <p:nvPr/>
        </p:nvSpPr>
        <p:spPr>
          <a:xfrm>
            <a:off x="10464708" y="5095435"/>
            <a:ext cx="1007007" cy="369332"/>
          </a:xfrm>
          <a:prstGeom prst="rect">
            <a:avLst/>
          </a:prstGeom>
        </p:spPr>
        <p:txBody>
          <a:bodyPr wrap="none" rtlCol="0">
            <a:spAutoFit/>
          </a:bodyPr>
          <a:lstStyle/>
          <a:p>
            <a:r>
              <a:rPr lang="en-US" dirty="0"/>
              <a:t>Outliers</a:t>
            </a:r>
          </a:p>
        </p:txBody>
      </p:sp>
      <p:sp>
        <p:nvSpPr>
          <p:cNvPr id="13" name="TextBox 12"/>
          <p:cNvSpPr txBox="1"/>
          <p:nvPr/>
        </p:nvSpPr>
        <p:spPr>
          <a:xfrm>
            <a:off x="8212358" y="5962541"/>
            <a:ext cx="620683" cy="369332"/>
          </a:xfrm>
          <a:prstGeom prst="rect">
            <a:avLst/>
          </a:prstGeom>
        </p:spPr>
        <p:txBody>
          <a:bodyPr wrap="none" rtlCol="0">
            <a:spAutoFit/>
          </a:bodyPr>
          <a:lstStyle/>
          <a:p>
            <a:r>
              <a:rPr lang="en-US"/>
              <a:t>Rug</a:t>
            </a:r>
            <a:endParaRPr lang="en-US" dirty="0"/>
          </a:p>
        </p:txBody>
      </p:sp>
      <p:sp>
        <p:nvSpPr>
          <p:cNvPr id="14" name="TextBox 13"/>
          <p:cNvSpPr txBox="1"/>
          <p:nvPr/>
        </p:nvSpPr>
        <p:spPr>
          <a:xfrm rot="16200000">
            <a:off x="7897630" y="4695740"/>
            <a:ext cx="1305165" cy="369332"/>
          </a:xfrm>
          <a:prstGeom prst="rect">
            <a:avLst/>
          </a:prstGeom>
        </p:spPr>
        <p:txBody>
          <a:bodyPr wrap="none" rtlCol="0">
            <a:spAutoFit/>
          </a:bodyPr>
          <a:lstStyle/>
          <a:p>
            <a:r>
              <a:rPr lang="en-US"/>
              <a:t>Histogram</a:t>
            </a:r>
            <a:endParaRPr lang="en-US" dirty="0"/>
          </a:p>
        </p:txBody>
      </p:sp>
      <p:cxnSp>
        <p:nvCxnSpPr>
          <p:cNvPr id="16" name="Straight Arrow Connector 15"/>
          <p:cNvCxnSpPr/>
          <p:nvPr/>
        </p:nvCxnSpPr>
        <p:spPr>
          <a:xfrm flipV="1">
            <a:off x="8622735" y="5840146"/>
            <a:ext cx="54053" cy="203139"/>
          </a:xfrm>
          <a:prstGeom prst="straightConnector1">
            <a:avLst/>
          </a:prstGeom>
          <a:ln>
            <a:tailEnd type="triangle"/>
          </a:ln>
        </p:spPr>
        <p:style>
          <a:lnRef idx="1">
            <a:schemeClr val="accent1"/>
          </a:lnRef>
          <a:fillRef idx="0">
            <a:schemeClr val="accent1"/>
          </a:fillRef>
          <a:effectRef idx="1">
            <a:schemeClr val="accent1"/>
          </a:effectRef>
          <a:fontRef idx="minor">
            <a:schemeClr val="tx1"/>
          </a:fontRef>
        </p:style>
      </p:cxnSp>
      <p:sp>
        <p:nvSpPr>
          <p:cNvPr id="17" name="TextBox 16"/>
          <p:cNvSpPr txBox="1"/>
          <p:nvPr/>
        </p:nvSpPr>
        <p:spPr>
          <a:xfrm>
            <a:off x="6448712" y="2790248"/>
            <a:ext cx="1410964" cy="923330"/>
          </a:xfrm>
          <a:prstGeom prst="rect">
            <a:avLst/>
          </a:prstGeom>
        </p:spPr>
        <p:txBody>
          <a:bodyPr wrap="none" rtlCol="0">
            <a:spAutoFit/>
          </a:bodyPr>
          <a:lstStyle/>
          <a:p>
            <a:pPr algn="r"/>
            <a:r>
              <a:rPr lang="en-US"/>
              <a:t>Smoothed </a:t>
            </a:r>
            <a:br>
              <a:rPr lang="en-US"/>
            </a:br>
            <a:r>
              <a:rPr lang="en-US"/>
              <a:t>Density </a:t>
            </a:r>
            <a:br>
              <a:rPr lang="en-US"/>
            </a:br>
            <a:r>
              <a:rPr lang="en-US"/>
              <a:t>Estimator</a:t>
            </a:r>
          </a:p>
        </p:txBody>
      </p:sp>
      <p:cxnSp>
        <p:nvCxnSpPr>
          <p:cNvPr id="19" name="Straight Arrow Connector 18"/>
          <p:cNvCxnSpPr/>
          <p:nvPr/>
        </p:nvCxnSpPr>
        <p:spPr>
          <a:xfrm>
            <a:off x="7661282" y="3721481"/>
            <a:ext cx="551076" cy="1363184"/>
          </a:xfrm>
          <a:prstGeom prst="straightConnector1">
            <a:avLst/>
          </a:prstGeom>
          <a:ln>
            <a:tailEnd type="triangle"/>
          </a:ln>
        </p:spPr>
        <p:style>
          <a:lnRef idx="1">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364191" y="76620"/>
            <a:ext cx="10801350" cy="1325563"/>
          </a:xfrm>
        </p:spPr>
        <p:txBody>
          <a:bodyPr>
            <a:normAutofit/>
          </a:bodyPr>
          <a:lstStyle/>
          <a:p>
            <a:r>
              <a:rPr lang="en-US" sz="3600" dirty="0"/>
              <a:t>Histograms, Rug Plots, and KDE Interpolation</a:t>
            </a:r>
          </a:p>
        </p:txBody>
      </p:sp>
      <p:sp>
        <p:nvSpPr>
          <p:cNvPr id="3" name="Content Placeholder 2"/>
          <p:cNvSpPr>
            <a:spLocks noGrp="1"/>
          </p:cNvSpPr>
          <p:nvPr>
            <p:ph idx="1"/>
          </p:nvPr>
        </p:nvSpPr>
        <p:spPr>
          <a:xfrm>
            <a:off x="502022" y="1254265"/>
            <a:ext cx="11116235" cy="5240664"/>
          </a:xfrm>
        </p:spPr>
        <p:txBody>
          <a:bodyPr>
            <a:normAutofit/>
          </a:bodyPr>
          <a:lstStyle/>
          <a:p>
            <a:pPr marL="14287" indent="0">
              <a:buNone/>
            </a:pPr>
            <a:r>
              <a:rPr lang="en-US" dirty="0"/>
              <a:t>Describes distribution of data </a:t>
            </a:r>
            <a:r>
              <a:rPr lang="mr-IN" dirty="0"/>
              <a:t>–</a:t>
            </a:r>
            <a:r>
              <a:rPr lang="en-US" dirty="0"/>
              <a:t> relative prevalence of values</a:t>
            </a:r>
          </a:p>
          <a:p>
            <a:r>
              <a:rPr lang="en-US" dirty="0"/>
              <a:t>Histogram</a:t>
            </a:r>
          </a:p>
          <a:p>
            <a:pPr lvl="1"/>
            <a:r>
              <a:rPr lang="en-US" dirty="0"/>
              <a:t>relative frequency of values </a:t>
            </a:r>
          </a:p>
          <a:p>
            <a:pPr lvl="1"/>
            <a:r>
              <a:rPr lang="en-US" dirty="0"/>
              <a:t>Tradeoff of bin sizes</a:t>
            </a:r>
          </a:p>
          <a:p>
            <a:r>
              <a:rPr lang="en-US" dirty="0"/>
              <a:t>Rug Plot</a:t>
            </a:r>
          </a:p>
          <a:p>
            <a:pPr lvl="1"/>
            <a:r>
              <a:rPr lang="en-US" dirty="0"/>
              <a:t>Shows the actual data </a:t>
            </a:r>
            <a:br>
              <a:rPr lang="en-US" dirty="0"/>
            </a:br>
            <a:r>
              <a:rPr lang="en-US" dirty="0"/>
              <a:t>locations</a:t>
            </a:r>
          </a:p>
          <a:p>
            <a:r>
              <a:rPr lang="en-US" dirty="0"/>
              <a:t>Smoothed density estimator</a:t>
            </a:r>
          </a:p>
          <a:p>
            <a:pPr lvl="1"/>
            <a:r>
              <a:rPr lang="en-US" dirty="0"/>
              <a:t>Tradeoff of “bandwidth” </a:t>
            </a:r>
            <a:br>
              <a:rPr lang="en-US" dirty="0"/>
            </a:br>
            <a:r>
              <a:rPr lang="en-US" dirty="0"/>
              <a:t>parameter (more on this later) </a:t>
            </a:r>
          </a:p>
        </p:txBody>
      </p:sp>
    </p:spTree>
    <p:extLst>
      <p:ext uri="{BB962C8B-B14F-4D97-AF65-F5344CB8AC3E}">
        <p14:creationId xmlns:p14="http://schemas.microsoft.com/office/powerpoint/2010/main" val="4016056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fade">
                                      <p:cBhvr>
                                        <p:cTn id="13" dur="500"/>
                                        <p:tgtEl>
                                          <p:spTgt spid="3">
                                            <p:txEl>
                                              <p:pRg st="3" end="3"/>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500"/>
                                        <p:tgtEl>
                                          <p:spTgt spid="13"/>
                                        </p:tgtEl>
                                      </p:cBhvr>
                                    </p:animEffect>
                                  </p:childTnLst>
                                </p:cTn>
                              </p:par>
                              <p:par>
                                <p:cTn id="32" presetID="10" presetClass="entr" presetSubtype="0" fill="hold" nodeType="with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500"/>
                                        <p:tgtEl>
                                          <p:spTgt spid="16"/>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3">
                                            <p:txEl>
                                              <p:pRg st="6" end="6"/>
                                            </p:txEl>
                                          </p:spTgt>
                                        </p:tgtEl>
                                        <p:attrNameLst>
                                          <p:attrName>style.visibility</p:attrName>
                                        </p:attrNameLst>
                                      </p:cBhvr>
                                      <p:to>
                                        <p:strVal val="visible"/>
                                      </p:to>
                                    </p:set>
                                    <p:animEffect transition="in" filter="fade">
                                      <p:cBhvr>
                                        <p:cTn id="39" dur="500"/>
                                        <p:tgtEl>
                                          <p:spTgt spid="3">
                                            <p:txEl>
                                              <p:pRg st="6" end="6"/>
                                            </p:txEl>
                                          </p:spTgt>
                                        </p:tgtEl>
                                      </p:cBhvr>
                                    </p:animEffect>
                                  </p:childTnLst>
                                </p:cTn>
                              </p:par>
                              <p:par>
                                <p:cTn id="40" presetID="10" presetClass="entr" presetSubtype="0" fill="hold" nodeType="with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fade">
                                      <p:cBhvr>
                                        <p:cTn id="47" dur="500"/>
                                        <p:tgtEl>
                                          <p:spTgt spid="17"/>
                                        </p:tgtEl>
                                      </p:cBhvr>
                                    </p:animEffect>
                                  </p:childTnLst>
                                </p:cTn>
                              </p:par>
                              <p:par>
                                <p:cTn id="48" presetID="10" presetClass="entr" presetSubtype="0" fill="hold" nodeType="withEffect">
                                  <p:stCondLst>
                                    <p:cond delay="0"/>
                                  </p:stCondLst>
                                  <p:childTnLst>
                                    <p:set>
                                      <p:cBhvr>
                                        <p:cTn id="49" dur="1" fill="hold">
                                          <p:stCondLst>
                                            <p:cond delay="0"/>
                                          </p:stCondLst>
                                        </p:cTn>
                                        <p:tgtEl>
                                          <p:spTgt spid="19"/>
                                        </p:tgtEl>
                                        <p:attrNameLst>
                                          <p:attrName>style.visibility</p:attrName>
                                        </p:attrNameLst>
                                      </p:cBhvr>
                                      <p:to>
                                        <p:strVal val="visible"/>
                                      </p:to>
                                    </p:set>
                                    <p:animEffect transition="in" filter="fade">
                                      <p:cBhvr>
                                        <p:cTn id="50" dur="500"/>
                                        <p:tgtEl>
                                          <p:spTgt spid="19"/>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6"/>
                                        </p:tgtEl>
                                        <p:attrNameLst>
                                          <p:attrName>style.visibility</p:attrName>
                                        </p:attrNameLst>
                                      </p:cBhvr>
                                      <p:to>
                                        <p:strVal val="visible"/>
                                      </p:to>
                                    </p:set>
                                    <p:animEffect transition="in" filter="fade">
                                      <p:cBhvr>
                                        <p:cTn id="55" dur="500"/>
                                        <p:tgtEl>
                                          <p:spTgt spid="6"/>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10"/>
                                        </p:tgtEl>
                                        <p:attrNameLst>
                                          <p:attrName>style.visibility</p:attrName>
                                        </p:attrNameLst>
                                      </p:cBhvr>
                                      <p:to>
                                        <p:strVal val="visible"/>
                                      </p:to>
                                    </p:set>
                                    <p:animEffect transition="in" filter="fade">
                                      <p:cBhvr>
                                        <p:cTn id="60" dur="500"/>
                                        <p:tgtEl>
                                          <p:spTgt spid="10"/>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7"/>
                                        </p:tgtEl>
                                        <p:attrNameLst>
                                          <p:attrName>style.visibility</p:attrName>
                                        </p:attrNameLst>
                                      </p:cBhvr>
                                      <p:to>
                                        <p:strVal val="visible"/>
                                      </p:to>
                                    </p:set>
                                    <p:animEffect transition="in" filter="fade">
                                      <p:cBhvr>
                                        <p:cTn id="65" dur="500"/>
                                        <p:tgtEl>
                                          <p:spTgt spid="7"/>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11"/>
                                        </p:tgtEl>
                                        <p:attrNameLst>
                                          <p:attrName>style.visibility</p:attrName>
                                        </p:attrNameLst>
                                      </p:cBhvr>
                                      <p:to>
                                        <p:strVal val="visible"/>
                                      </p:to>
                                    </p:set>
                                    <p:animEffect transition="in" filter="fade">
                                      <p:cBhvr>
                                        <p:cTn id="70" dur="500"/>
                                        <p:tgtEl>
                                          <p:spTgt spid="11"/>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12"/>
                                        </p:tgtEl>
                                        <p:attrNameLst>
                                          <p:attrName>style.visibility</p:attrName>
                                        </p:attrNameLst>
                                      </p:cBhvr>
                                      <p:to>
                                        <p:strVal val="visible"/>
                                      </p:to>
                                    </p:set>
                                    <p:animEffect transition="in" filter="fade">
                                      <p:cBhvr>
                                        <p:cTn id="7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0" grpId="0"/>
      <p:bldP spid="11" grpId="0"/>
      <p:bldP spid="12" grpId="0"/>
      <p:bldP spid="13" grpId="0"/>
      <p:bldP spid="14" grpId="0"/>
      <p:bldP spid="1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036460" y="1692603"/>
            <a:ext cx="2727652" cy="5455303"/>
          </a:xfrm>
          <a:prstGeom prst="rect">
            <a:avLst/>
          </a:prstGeom>
        </p:spPr>
      </p:pic>
      <p:sp>
        <p:nvSpPr>
          <p:cNvPr id="7" name="TextBox 6"/>
          <p:cNvSpPr txBox="1"/>
          <p:nvPr/>
        </p:nvSpPr>
        <p:spPr>
          <a:xfrm>
            <a:off x="3647489" y="5787757"/>
            <a:ext cx="1808508" cy="369332"/>
          </a:xfrm>
          <a:prstGeom prst="rect">
            <a:avLst/>
          </a:prstGeom>
        </p:spPr>
        <p:txBody>
          <a:bodyPr wrap="none" rtlCol="0">
            <a:spAutoFit/>
          </a:bodyPr>
          <a:lstStyle/>
          <a:p>
            <a:r>
              <a:rPr lang="en-US" dirty="0"/>
              <a:t>Lower Quartile</a:t>
            </a:r>
          </a:p>
        </p:txBody>
      </p:sp>
      <p:sp>
        <p:nvSpPr>
          <p:cNvPr id="8" name="TextBox 7"/>
          <p:cNvSpPr txBox="1"/>
          <p:nvPr/>
        </p:nvSpPr>
        <p:spPr>
          <a:xfrm>
            <a:off x="3628015" y="4349527"/>
            <a:ext cx="1822935" cy="369332"/>
          </a:xfrm>
          <a:prstGeom prst="rect">
            <a:avLst/>
          </a:prstGeom>
        </p:spPr>
        <p:txBody>
          <a:bodyPr wrap="none" rtlCol="0">
            <a:spAutoFit/>
          </a:bodyPr>
          <a:lstStyle/>
          <a:p>
            <a:r>
              <a:rPr lang="en-US" dirty="0"/>
              <a:t>Upper Quartile</a:t>
            </a:r>
          </a:p>
        </p:txBody>
      </p:sp>
      <p:sp>
        <p:nvSpPr>
          <p:cNvPr id="9" name="TextBox 8"/>
          <p:cNvSpPr txBox="1"/>
          <p:nvPr/>
        </p:nvSpPr>
        <p:spPr>
          <a:xfrm>
            <a:off x="1783211" y="4772515"/>
            <a:ext cx="1587358" cy="923330"/>
          </a:xfrm>
          <a:prstGeom prst="rect">
            <a:avLst/>
          </a:prstGeom>
        </p:spPr>
        <p:txBody>
          <a:bodyPr wrap="none" rtlCol="0">
            <a:spAutoFit/>
          </a:bodyPr>
          <a:lstStyle/>
          <a:p>
            <a:pPr algn="r"/>
            <a:r>
              <a:rPr lang="en-US" dirty="0"/>
              <a:t>Interquartile </a:t>
            </a:r>
          </a:p>
          <a:p>
            <a:pPr algn="r"/>
            <a:r>
              <a:rPr lang="en-US" dirty="0"/>
              <a:t>Range (IQR)</a:t>
            </a:r>
          </a:p>
          <a:p>
            <a:pPr algn="r"/>
            <a:r>
              <a:rPr lang="en-US" dirty="0"/>
              <a:t>50</a:t>
            </a:r>
            <a:r>
              <a:rPr lang="en-US" i="1" dirty="0"/>
              <a:t>% of Data</a:t>
            </a:r>
            <a:endParaRPr lang="en-US" dirty="0"/>
          </a:p>
        </p:txBody>
      </p:sp>
      <p:sp>
        <p:nvSpPr>
          <p:cNvPr id="16" name="Rectangle 15"/>
          <p:cNvSpPr/>
          <p:nvPr/>
        </p:nvSpPr>
        <p:spPr>
          <a:xfrm>
            <a:off x="3416260" y="2477429"/>
            <a:ext cx="1007007" cy="369332"/>
          </a:xfrm>
          <a:prstGeom prst="rect">
            <a:avLst/>
          </a:prstGeom>
        </p:spPr>
        <p:txBody>
          <a:bodyPr wrap="none">
            <a:spAutoFit/>
          </a:bodyPr>
          <a:lstStyle/>
          <a:p>
            <a:r>
              <a:rPr lang="en-US"/>
              <a:t>Outliers</a:t>
            </a:r>
            <a:endParaRPr lang="en-US" dirty="0"/>
          </a:p>
        </p:txBody>
      </p:sp>
      <p:sp>
        <p:nvSpPr>
          <p:cNvPr id="18" name="TextBox 17"/>
          <p:cNvSpPr txBox="1"/>
          <p:nvPr/>
        </p:nvSpPr>
        <p:spPr>
          <a:xfrm>
            <a:off x="3961704" y="3797300"/>
            <a:ext cx="877163" cy="369332"/>
          </a:xfrm>
          <a:prstGeom prst="rect">
            <a:avLst/>
          </a:prstGeom>
        </p:spPr>
        <p:txBody>
          <a:bodyPr wrap="none" rtlCol="0">
            <a:spAutoFit/>
          </a:bodyPr>
          <a:lstStyle/>
          <a:p>
            <a:r>
              <a:rPr lang="en-US"/>
              <a:t>Wisker</a:t>
            </a:r>
            <a:endParaRPr lang="en-US" dirty="0"/>
          </a:p>
        </p:txBody>
      </p:sp>
      <p:sp>
        <p:nvSpPr>
          <p:cNvPr id="21" name="TextBox 20"/>
          <p:cNvSpPr txBox="1"/>
          <p:nvPr/>
        </p:nvSpPr>
        <p:spPr>
          <a:xfrm>
            <a:off x="3931411" y="4834219"/>
            <a:ext cx="1050288" cy="369332"/>
          </a:xfrm>
          <a:prstGeom prst="rect">
            <a:avLst/>
          </a:prstGeom>
        </p:spPr>
        <p:txBody>
          <a:bodyPr wrap="none" rtlCol="0">
            <a:spAutoFit/>
          </a:bodyPr>
          <a:lstStyle/>
          <a:p>
            <a:r>
              <a:rPr lang="en-US" dirty="0">
                <a:solidFill>
                  <a:schemeClr val="bg1"/>
                </a:solidFill>
              </a:rPr>
              <a:t>Median</a:t>
            </a:r>
          </a:p>
        </p:txBody>
      </p:sp>
      <p:cxnSp>
        <p:nvCxnSpPr>
          <p:cNvPr id="22" name="Straight Connector 21"/>
          <p:cNvCxnSpPr/>
          <p:nvPr/>
        </p:nvCxnSpPr>
        <p:spPr>
          <a:xfrm>
            <a:off x="3614161" y="4900064"/>
            <a:ext cx="1638561" cy="0"/>
          </a:xfrm>
          <a:prstGeom prst="line">
            <a:avLst/>
          </a:prstGeom>
          <a:ln w="28575">
            <a:solidFill>
              <a:schemeClr val="bg1"/>
            </a:solidFill>
          </a:ln>
        </p:spPr>
        <p:style>
          <a:lnRef idx="1">
            <a:schemeClr val="accent1"/>
          </a:lnRef>
          <a:fillRef idx="0">
            <a:schemeClr val="accent1"/>
          </a:fillRef>
          <a:effectRef idx="1">
            <a:schemeClr val="accent1"/>
          </a:effectRef>
          <a:fontRef idx="minor">
            <a:schemeClr val="tx1"/>
          </a:fontRef>
        </p:style>
      </p:cxnSp>
      <p:sp>
        <p:nvSpPr>
          <p:cNvPr id="28" name="Left Brace 27"/>
          <p:cNvSpPr/>
          <p:nvPr/>
        </p:nvSpPr>
        <p:spPr>
          <a:xfrm>
            <a:off x="3335084" y="4680603"/>
            <a:ext cx="231441" cy="1107154"/>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2" name="Title 1"/>
          <p:cNvSpPr>
            <a:spLocks noGrp="1"/>
          </p:cNvSpPr>
          <p:nvPr>
            <p:ph type="title"/>
          </p:nvPr>
        </p:nvSpPr>
        <p:spPr>
          <a:xfrm>
            <a:off x="552450" y="-42618"/>
            <a:ext cx="10801350" cy="1325563"/>
          </a:xfrm>
        </p:spPr>
        <p:txBody>
          <a:bodyPr/>
          <a:lstStyle/>
          <a:p>
            <a:r>
              <a:rPr lang="en-US" dirty="0"/>
              <a:t>Box Charts</a:t>
            </a:r>
          </a:p>
        </p:txBody>
      </p:sp>
      <p:sp>
        <p:nvSpPr>
          <p:cNvPr id="3" name="Content Placeholder 2"/>
          <p:cNvSpPr>
            <a:spLocks noGrp="1"/>
          </p:cNvSpPr>
          <p:nvPr>
            <p:ph idx="1"/>
          </p:nvPr>
        </p:nvSpPr>
        <p:spPr>
          <a:xfrm>
            <a:off x="838200" y="1143155"/>
            <a:ext cx="10515600" cy="863787"/>
          </a:xfrm>
        </p:spPr>
        <p:txBody>
          <a:bodyPr>
            <a:normAutofit/>
          </a:bodyPr>
          <a:lstStyle/>
          <a:p>
            <a:r>
              <a:rPr lang="en-US" dirty="0"/>
              <a:t>Useful for summarizing distributions and comparing multiple distributions</a:t>
            </a:r>
          </a:p>
        </p:txBody>
      </p:sp>
      <p:sp>
        <p:nvSpPr>
          <p:cNvPr id="4" name="TextBox 3"/>
          <p:cNvSpPr txBox="1"/>
          <p:nvPr/>
        </p:nvSpPr>
        <p:spPr>
          <a:xfrm>
            <a:off x="6145182" y="3443357"/>
            <a:ext cx="4254978" cy="707886"/>
          </a:xfrm>
          <a:prstGeom prst="rect">
            <a:avLst/>
          </a:prstGeom>
        </p:spPr>
        <p:txBody>
          <a:bodyPr wrap="square" rtlCol="0">
            <a:spAutoFit/>
          </a:bodyPr>
          <a:lstStyle/>
          <a:p>
            <a:r>
              <a:rPr lang="en-US" sz="2000" dirty="0"/>
              <a:t>Outliers are 1.5 * IQR away from lower and upper quartiles.</a:t>
            </a:r>
          </a:p>
        </p:txBody>
      </p:sp>
      <p:sp>
        <p:nvSpPr>
          <p:cNvPr id="19" name="Left Brace 18"/>
          <p:cNvSpPr/>
          <p:nvPr/>
        </p:nvSpPr>
        <p:spPr>
          <a:xfrm rot="10800000">
            <a:off x="5305519" y="3075839"/>
            <a:ext cx="736986" cy="1589449"/>
          </a:xfrm>
          <a:prstGeom prst="leftBrace">
            <a:avLst>
              <a:gd name="adj1" fmla="val 36835"/>
              <a:gd name="adj2" fmla="val 51332"/>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878036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8"/>
                                        </p:tgtEl>
                                        <p:attrNameLst>
                                          <p:attrName>style.visibility</p:attrName>
                                        </p:attrNameLst>
                                      </p:cBhvr>
                                      <p:to>
                                        <p:strVal val="visible"/>
                                      </p:to>
                                    </p:set>
                                    <p:animEffect transition="in" filter="fade">
                                      <p:cBhvr>
                                        <p:cTn id="29" dur="500"/>
                                        <p:tgtEl>
                                          <p:spTgt spid="28"/>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fade">
                                      <p:cBhvr>
                                        <p:cTn id="34" dur="500"/>
                                        <p:tgtEl>
                                          <p:spTgt spid="18"/>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fade">
                                      <p:cBhvr>
                                        <p:cTn id="39" dur="500"/>
                                        <p:tgtEl>
                                          <p:spTgt spid="16"/>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4"/>
                                        </p:tgtEl>
                                        <p:attrNameLst>
                                          <p:attrName>style.visibility</p:attrName>
                                        </p:attrNameLst>
                                      </p:cBhvr>
                                      <p:to>
                                        <p:strVal val="visible"/>
                                      </p:to>
                                    </p:set>
                                    <p:animEffect transition="in" filter="fade">
                                      <p:cBhvr>
                                        <p:cTn id="44" dur="500"/>
                                        <p:tgtEl>
                                          <p:spTgt spid="4"/>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9"/>
                                        </p:tgtEl>
                                        <p:attrNameLst>
                                          <p:attrName>style.visibility</p:attrName>
                                        </p:attrNameLst>
                                      </p:cBhvr>
                                      <p:to>
                                        <p:strVal val="visible"/>
                                      </p:to>
                                    </p:set>
                                    <p:animEffect transition="in" filter="fade">
                                      <p:cBhvr>
                                        <p:cTn id="4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6" grpId="0"/>
      <p:bldP spid="18" grpId="0"/>
      <p:bldP spid="21" grpId="0"/>
      <p:bldP spid="28" grpId="0" animBg="1"/>
      <p:bldP spid="4" grpId="0"/>
      <p:bldP spid="19"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B0E6F7-790D-3C4F-9B3B-CB29A69CF5CA}"/>
              </a:ext>
            </a:extLst>
          </p:cNvPr>
          <p:cNvSpPr>
            <a:spLocks noGrp="1"/>
          </p:cNvSpPr>
          <p:nvPr>
            <p:ph type="title"/>
          </p:nvPr>
        </p:nvSpPr>
        <p:spPr/>
        <p:txBody>
          <a:bodyPr/>
          <a:lstStyle/>
          <a:p>
            <a:r>
              <a:rPr lang="en-US" dirty="0"/>
              <a:t>Last Lecture</a:t>
            </a:r>
          </a:p>
        </p:txBody>
      </p:sp>
      <p:sp>
        <p:nvSpPr>
          <p:cNvPr id="3" name="Content Placeholder 2">
            <a:extLst>
              <a:ext uri="{FF2B5EF4-FFF2-40B4-BE49-F238E27FC236}">
                <a16:creationId xmlns:a16="http://schemas.microsoft.com/office/drawing/2014/main" id="{C10D3012-B201-9D40-BEC0-9D30D6EE1A32}"/>
              </a:ext>
            </a:extLst>
          </p:cNvPr>
          <p:cNvSpPr>
            <a:spLocks noGrp="1"/>
          </p:cNvSpPr>
          <p:nvPr>
            <p:ph idx="1"/>
          </p:nvPr>
        </p:nvSpPr>
        <p:spPr>
          <a:xfrm>
            <a:off x="552450" y="1646238"/>
            <a:ext cx="11353800" cy="4351339"/>
          </a:xfrm>
        </p:spPr>
        <p:txBody>
          <a:bodyPr/>
          <a:lstStyle/>
          <a:p>
            <a:r>
              <a:rPr lang="en-US" dirty="0"/>
              <a:t>Started discussing exploratory data analysis</a:t>
            </a:r>
          </a:p>
          <a:p>
            <a:r>
              <a:rPr lang="en-US" b="1" dirty="0"/>
              <a:t>Structure</a:t>
            </a:r>
            <a:r>
              <a:rPr lang="en-US" dirty="0"/>
              <a:t> -- </a:t>
            </a:r>
            <a:r>
              <a:rPr lang="en-US" i="1" dirty="0"/>
              <a:t>the “shape” of a data file (how is it organized)</a:t>
            </a:r>
          </a:p>
        </p:txBody>
      </p:sp>
      <p:grpSp>
        <p:nvGrpSpPr>
          <p:cNvPr id="7" name="Group 6">
            <a:extLst>
              <a:ext uri="{FF2B5EF4-FFF2-40B4-BE49-F238E27FC236}">
                <a16:creationId xmlns:a16="http://schemas.microsoft.com/office/drawing/2014/main" id="{9C100CAC-DF41-5A4F-A58D-46DF8A623C89}"/>
              </a:ext>
            </a:extLst>
          </p:cNvPr>
          <p:cNvGrpSpPr/>
          <p:nvPr/>
        </p:nvGrpSpPr>
        <p:grpSpPr>
          <a:xfrm>
            <a:off x="377145" y="3061395"/>
            <a:ext cx="4790253" cy="2132164"/>
            <a:chOff x="294886" y="1480920"/>
            <a:chExt cx="9800464" cy="4362233"/>
          </a:xfrm>
        </p:grpSpPr>
        <p:pic>
          <p:nvPicPr>
            <p:cNvPr id="4" name="Picture 3">
              <a:extLst>
                <a:ext uri="{FF2B5EF4-FFF2-40B4-BE49-F238E27FC236}">
                  <a16:creationId xmlns:a16="http://schemas.microsoft.com/office/drawing/2014/main" id="{46CDE145-6863-0C4F-8144-B447E1128A3B}"/>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94886" y="1480920"/>
              <a:ext cx="6997776" cy="3348748"/>
            </a:xfrm>
            <a:prstGeom prst="rect">
              <a:avLst/>
            </a:prstGeom>
          </p:spPr>
        </p:pic>
        <p:pic>
          <p:nvPicPr>
            <p:cNvPr id="5" name="Picture 4">
              <a:extLst>
                <a:ext uri="{FF2B5EF4-FFF2-40B4-BE49-F238E27FC236}">
                  <a16:creationId xmlns:a16="http://schemas.microsoft.com/office/drawing/2014/main" id="{535E4A35-6648-524D-839E-0B2171578755}"/>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339931" y="2368525"/>
              <a:ext cx="6997777" cy="3037491"/>
            </a:xfrm>
            <a:prstGeom prst="rect">
              <a:avLst/>
            </a:prstGeom>
          </p:spPr>
        </p:pic>
        <p:pic>
          <p:nvPicPr>
            <p:cNvPr id="6" name="Picture 5">
              <a:extLst>
                <a:ext uri="{FF2B5EF4-FFF2-40B4-BE49-F238E27FC236}">
                  <a16:creationId xmlns:a16="http://schemas.microsoft.com/office/drawing/2014/main" id="{47EDDFD8-B5EF-554E-986E-1BF892E76926}"/>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014140" y="3816182"/>
              <a:ext cx="8081210" cy="2026971"/>
            </a:xfrm>
            <a:prstGeom prst="rect">
              <a:avLst/>
            </a:prstGeom>
          </p:spPr>
        </p:pic>
      </p:grpSp>
      <p:grpSp>
        <p:nvGrpSpPr>
          <p:cNvPr id="15" name="Group 14">
            <a:extLst>
              <a:ext uri="{FF2B5EF4-FFF2-40B4-BE49-F238E27FC236}">
                <a16:creationId xmlns:a16="http://schemas.microsoft.com/office/drawing/2014/main" id="{ADAECC93-72D8-4C42-A10F-1560D26061F0}"/>
              </a:ext>
            </a:extLst>
          </p:cNvPr>
          <p:cNvGrpSpPr/>
          <p:nvPr/>
        </p:nvGrpSpPr>
        <p:grpSpPr>
          <a:xfrm>
            <a:off x="1063246" y="5441639"/>
            <a:ext cx="4258385" cy="1261755"/>
            <a:chOff x="5243199" y="3439203"/>
            <a:chExt cx="5277734" cy="1563787"/>
          </a:xfrm>
        </p:grpSpPr>
        <p:pic>
          <p:nvPicPr>
            <p:cNvPr id="11" name="Picture 10">
              <a:extLst>
                <a:ext uri="{FF2B5EF4-FFF2-40B4-BE49-F238E27FC236}">
                  <a16:creationId xmlns:a16="http://schemas.microsoft.com/office/drawing/2014/main" id="{95A50771-C8F9-F842-8A6D-E23091B8BEAC}"/>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243199" y="3439203"/>
              <a:ext cx="5002276" cy="765408"/>
            </a:xfrm>
            <a:prstGeom prst="rect">
              <a:avLst/>
            </a:prstGeom>
          </p:spPr>
        </p:pic>
        <p:pic>
          <p:nvPicPr>
            <p:cNvPr id="14" name="Picture 13">
              <a:extLst>
                <a:ext uri="{FF2B5EF4-FFF2-40B4-BE49-F238E27FC236}">
                  <a16:creationId xmlns:a16="http://schemas.microsoft.com/office/drawing/2014/main" id="{082EB145-3580-164F-B110-0B885F6D1AF2}"/>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198107" y="4337940"/>
              <a:ext cx="4322826" cy="665050"/>
            </a:xfrm>
            <a:prstGeom prst="rect">
              <a:avLst/>
            </a:prstGeom>
          </p:spPr>
        </p:pic>
      </p:grpSp>
      <p:pic>
        <p:nvPicPr>
          <p:cNvPr id="32" name="Picture 31">
            <a:extLst>
              <a:ext uri="{FF2B5EF4-FFF2-40B4-BE49-F238E27FC236}">
                <a16:creationId xmlns:a16="http://schemas.microsoft.com/office/drawing/2014/main" id="{9F95232A-CACE-DC49-A663-74781E0CF387}"/>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5610171" y="3187756"/>
            <a:ext cx="6084016" cy="3584279"/>
          </a:xfrm>
          <a:prstGeom prst="rect">
            <a:avLst/>
          </a:prstGeom>
        </p:spPr>
      </p:pic>
    </p:spTree>
    <p:extLst>
      <p:ext uri="{BB962C8B-B14F-4D97-AF65-F5344CB8AC3E}">
        <p14:creationId xmlns:p14="http://schemas.microsoft.com/office/powerpoint/2010/main" val="4067045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2"/>
                                        </p:tgtEl>
                                        <p:attrNameLst>
                                          <p:attrName>style.visibility</p:attrName>
                                        </p:attrNameLst>
                                      </p:cBhvr>
                                      <p:to>
                                        <p:strVal val="visible"/>
                                      </p:to>
                                    </p:set>
                                    <p:animEffect transition="in" filter="fade">
                                      <p:cBhvr>
                                        <p:cTn id="22"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p:cNvGrpSpPr/>
          <p:nvPr/>
        </p:nvGrpSpPr>
        <p:grpSpPr>
          <a:xfrm>
            <a:off x="552450" y="1849974"/>
            <a:ext cx="11200606" cy="4986512"/>
            <a:chOff x="-2742406" y="0"/>
            <a:chExt cx="15404306" cy="6858000"/>
          </a:xfrm>
        </p:grpSpPr>
        <p:pic>
          <p:nvPicPr>
            <p:cNvPr id="19" name="Picture 18"/>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518400" y="0"/>
              <a:ext cx="5143500" cy="6858000"/>
            </a:xfrm>
            <a:prstGeom prst="rect">
              <a:avLst/>
            </a:prstGeom>
          </p:spPr>
        </p:pic>
        <p:pic>
          <p:nvPicPr>
            <p:cNvPr id="20" name="Picture 19"/>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427287" y="0"/>
              <a:ext cx="5143500" cy="6858000"/>
            </a:xfrm>
            <a:prstGeom prst="rect">
              <a:avLst/>
            </a:prstGeom>
          </p:spPr>
        </p:pic>
        <p:pic>
          <p:nvPicPr>
            <p:cNvPr id="21" name="Picture 20"/>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742406" y="0"/>
              <a:ext cx="5143500" cy="6858000"/>
            </a:xfrm>
            <a:prstGeom prst="rect">
              <a:avLst/>
            </a:prstGeom>
          </p:spPr>
        </p:pic>
      </p:grpSp>
      <p:sp>
        <p:nvSpPr>
          <p:cNvPr id="2" name="Title 1"/>
          <p:cNvSpPr>
            <a:spLocks noGrp="1"/>
          </p:cNvSpPr>
          <p:nvPr>
            <p:ph type="title"/>
          </p:nvPr>
        </p:nvSpPr>
        <p:spPr/>
        <p:txBody>
          <a:bodyPr/>
          <a:lstStyle/>
          <a:p>
            <a:r>
              <a:rPr lang="en-US" dirty="0"/>
              <a:t>Bar Charts</a:t>
            </a:r>
          </a:p>
        </p:txBody>
      </p:sp>
      <p:sp>
        <p:nvSpPr>
          <p:cNvPr id="3" name="Content Placeholder 2"/>
          <p:cNvSpPr>
            <a:spLocks noGrp="1"/>
          </p:cNvSpPr>
          <p:nvPr>
            <p:ph idx="1"/>
          </p:nvPr>
        </p:nvSpPr>
        <p:spPr>
          <a:xfrm>
            <a:off x="838200" y="1431487"/>
            <a:ext cx="10515600" cy="4351339"/>
          </a:xfrm>
        </p:spPr>
        <p:txBody>
          <a:bodyPr/>
          <a:lstStyle/>
          <a:p>
            <a:r>
              <a:rPr lang="en-US" dirty="0"/>
              <a:t>Used to compare nominal and ordinal data.</a:t>
            </a:r>
          </a:p>
          <a:p>
            <a:pPr lvl="1"/>
            <a:r>
              <a:rPr lang="en-US" dirty="0"/>
              <a:t>Consider sorting by category or frequency</a:t>
            </a:r>
          </a:p>
          <a:p>
            <a:endParaRPr lang="en-US" dirty="0"/>
          </a:p>
        </p:txBody>
      </p:sp>
      <p:sp>
        <p:nvSpPr>
          <p:cNvPr id="23" name="TextBox 22"/>
          <p:cNvSpPr txBox="1"/>
          <p:nvPr/>
        </p:nvSpPr>
        <p:spPr>
          <a:xfrm>
            <a:off x="1309022" y="2699898"/>
            <a:ext cx="1790875" cy="1200329"/>
          </a:xfrm>
          <a:prstGeom prst="rect">
            <a:avLst/>
          </a:prstGeom>
        </p:spPr>
        <p:txBody>
          <a:bodyPr wrap="none" rtlCol="0">
            <a:spAutoFit/>
          </a:bodyPr>
          <a:lstStyle/>
          <a:p>
            <a:pPr algn="r"/>
            <a:r>
              <a:rPr lang="en-US" sz="2400"/>
              <a:t>Titanic </a:t>
            </a:r>
          </a:p>
          <a:p>
            <a:pPr algn="r"/>
            <a:r>
              <a:rPr lang="en-US" sz="2400" dirty="0"/>
              <a:t>Passenger </a:t>
            </a:r>
          </a:p>
          <a:p>
            <a:pPr algn="r"/>
            <a:r>
              <a:rPr lang="en-US" sz="2400" dirty="0"/>
              <a:t>Manifest </a:t>
            </a:r>
          </a:p>
        </p:txBody>
      </p:sp>
      <p:sp>
        <p:nvSpPr>
          <p:cNvPr id="24" name="TextBox 23"/>
          <p:cNvSpPr txBox="1"/>
          <p:nvPr/>
        </p:nvSpPr>
        <p:spPr>
          <a:xfrm>
            <a:off x="2082815" y="6369081"/>
            <a:ext cx="755335" cy="369332"/>
          </a:xfrm>
          <a:prstGeom prst="rect">
            <a:avLst/>
          </a:prstGeom>
          <a:solidFill>
            <a:schemeClr val="bg1"/>
          </a:solidFill>
        </p:spPr>
        <p:txBody>
          <a:bodyPr wrap="none" rtlCol="0">
            <a:spAutoFit/>
          </a:bodyPr>
          <a:lstStyle/>
          <a:p>
            <a:r>
              <a:rPr lang="en-US"/>
              <a:t>Class</a:t>
            </a:r>
          </a:p>
        </p:txBody>
      </p:sp>
      <p:sp>
        <p:nvSpPr>
          <p:cNvPr id="25" name="TextBox 24"/>
          <p:cNvSpPr txBox="1"/>
          <p:nvPr/>
        </p:nvSpPr>
        <p:spPr>
          <a:xfrm>
            <a:off x="5953125" y="6369081"/>
            <a:ext cx="561372" cy="369332"/>
          </a:xfrm>
          <a:prstGeom prst="rect">
            <a:avLst/>
          </a:prstGeom>
          <a:solidFill>
            <a:schemeClr val="bg1"/>
          </a:solidFill>
        </p:spPr>
        <p:txBody>
          <a:bodyPr wrap="none" rtlCol="0">
            <a:spAutoFit/>
          </a:bodyPr>
          <a:lstStyle/>
          <a:p>
            <a:r>
              <a:rPr lang="en-US" dirty="0"/>
              <a:t>Sex</a:t>
            </a:r>
          </a:p>
        </p:txBody>
      </p:sp>
      <p:sp>
        <p:nvSpPr>
          <p:cNvPr id="30" name="TextBox 29"/>
          <p:cNvSpPr txBox="1"/>
          <p:nvPr/>
        </p:nvSpPr>
        <p:spPr>
          <a:xfrm>
            <a:off x="9340948" y="6298183"/>
            <a:ext cx="1122423" cy="369332"/>
          </a:xfrm>
          <a:prstGeom prst="rect">
            <a:avLst/>
          </a:prstGeom>
          <a:solidFill>
            <a:schemeClr val="bg1"/>
          </a:solidFill>
        </p:spPr>
        <p:txBody>
          <a:bodyPr wrap="none" rtlCol="0">
            <a:spAutoFit/>
          </a:bodyPr>
          <a:lstStyle/>
          <a:p>
            <a:r>
              <a:rPr lang="en-US"/>
              <a:t>Survived</a:t>
            </a:r>
            <a:endParaRPr lang="en-US" dirty="0"/>
          </a:p>
        </p:txBody>
      </p:sp>
    </p:spTree>
    <p:extLst>
      <p:ext uri="{BB962C8B-B14F-4D97-AF65-F5344CB8AC3E}">
        <p14:creationId xmlns:p14="http://schemas.microsoft.com/office/powerpoint/2010/main" val="13941427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Visualizing Multivariate Relationships</a:t>
            </a:r>
          </a:p>
        </p:txBody>
      </p:sp>
      <p:sp>
        <p:nvSpPr>
          <p:cNvPr id="4" name="Content Placeholder 3"/>
          <p:cNvSpPr>
            <a:spLocks noGrp="1"/>
          </p:cNvSpPr>
          <p:nvPr>
            <p:ph idx="1"/>
          </p:nvPr>
        </p:nvSpPr>
        <p:spPr>
          <a:xfrm>
            <a:off x="811530" y="1646238"/>
            <a:ext cx="10515600" cy="4351339"/>
          </a:xfrm>
        </p:spPr>
        <p:txBody>
          <a:bodyPr>
            <a:normAutofit/>
          </a:bodyPr>
          <a:lstStyle/>
          <a:p>
            <a:r>
              <a:rPr lang="en-US" dirty="0"/>
              <a:t>Conditioning on a range of values (e.g., ages in groups) and construct side by side box-plots or bar charts</a:t>
            </a:r>
          </a:p>
          <a:p>
            <a:endParaRPr lang="en-US" dirty="0"/>
          </a:p>
          <a:p>
            <a:endParaRPr lang="en-US" dirty="0"/>
          </a:p>
          <a:p>
            <a:endParaRPr lang="en-US" dirty="0"/>
          </a:p>
        </p:txBody>
      </p:sp>
      <p:grpSp>
        <p:nvGrpSpPr>
          <p:cNvPr id="5" name="Group 4"/>
          <p:cNvGrpSpPr/>
          <p:nvPr/>
        </p:nvGrpSpPr>
        <p:grpSpPr>
          <a:xfrm>
            <a:off x="441813" y="2857501"/>
            <a:ext cx="5398585" cy="3696967"/>
            <a:chOff x="811530" y="2493112"/>
            <a:chExt cx="5937553" cy="4066054"/>
          </a:xfrm>
        </p:grpSpPr>
        <p:pic>
          <p:nvPicPr>
            <p:cNvPr id="6" name="Picture 5"/>
            <p:cNvPicPr>
              <a:picLocks noChangeAspect="1"/>
            </p:cNvPicPr>
            <p:nvPr/>
          </p:nvPicPr>
          <p:blipFill>
            <a:blip r:embed="rId2"/>
            <a:stretch>
              <a:fillRect/>
            </a:stretch>
          </p:blipFill>
          <p:spPr>
            <a:xfrm>
              <a:off x="811530" y="2493112"/>
              <a:ext cx="5937553" cy="4066054"/>
            </a:xfrm>
            <a:prstGeom prst="rect">
              <a:avLst/>
            </a:prstGeom>
          </p:spPr>
        </p:pic>
        <p:sp>
          <p:nvSpPr>
            <p:cNvPr id="7" name="TextBox 6"/>
            <p:cNvSpPr txBox="1"/>
            <p:nvPr/>
          </p:nvSpPr>
          <p:spPr>
            <a:xfrm>
              <a:off x="1519310" y="3742005"/>
              <a:ext cx="1903085" cy="369332"/>
            </a:xfrm>
            <a:prstGeom prst="rect">
              <a:avLst/>
            </a:prstGeom>
          </p:spPr>
          <p:txBody>
            <a:bodyPr wrap="none" rtlCol="0">
              <a:spAutoFit/>
            </a:bodyPr>
            <a:lstStyle/>
            <a:p>
              <a:r>
                <a:rPr lang="en-US"/>
                <a:t>Titanic Survivors</a:t>
              </a:r>
            </a:p>
          </p:txBody>
        </p:sp>
      </p:grpSp>
      <p:grpSp>
        <p:nvGrpSpPr>
          <p:cNvPr id="3" name="Group 2"/>
          <p:cNvGrpSpPr/>
          <p:nvPr/>
        </p:nvGrpSpPr>
        <p:grpSpPr>
          <a:xfrm>
            <a:off x="5653087" y="2414588"/>
            <a:ext cx="6644232" cy="4429488"/>
            <a:chOff x="4513635" y="1654953"/>
            <a:chExt cx="7783684" cy="5189123"/>
          </a:xfrm>
        </p:grpSpPr>
        <p:pic>
          <p:nvPicPr>
            <p:cNvPr id="12" name="Picture 11"/>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513635" y="1654953"/>
              <a:ext cx="7783684" cy="5189123"/>
            </a:xfrm>
            <a:prstGeom prst="rect">
              <a:avLst/>
            </a:prstGeom>
          </p:spPr>
        </p:pic>
        <p:sp>
          <p:nvSpPr>
            <p:cNvPr id="13" name="TextBox 12"/>
            <p:cNvSpPr txBox="1"/>
            <p:nvPr/>
          </p:nvSpPr>
          <p:spPr>
            <a:xfrm>
              <a:off x="7603882" y="1938393"/>
              <a:ext cx="3530134" cy="369333"/>
            </a:xfrm>
            <a:prstGeom prst="rect">
              <a:avLst/>
            </a:prstGeom>
          </p:spPr>
          <p:txBody>
            <a:bodyPr wrap="none" rtlCol="0">
              <a:spAutoFit/>
            </a:bodyPr>
            <a:lstStyle/>
            <a:p>
              <a:r>
                <a:rPr lang="en-US" dirty="0"/>
                <a:t>Comparison </a:t>
              </a:r>
              <a:r>
                <a:rPr lang="en-US"/>
                <a:t>of Restaurant Bills</a:t>
              </a:r>
              <a:endParaRPr lang="en-US" dirty="0"/>
            </a:p>
          </p:txBody>
        </p:sp>
      </p:grpSp>
    </p:spTree>
    <p:extLst>
      <p:ext uri="{BB962C8B-B14F-4D97-AF65-F5344CB8AC3E}">
        <p14:creationId xmlns:p14="http://schemas.microsoft.com/office/powerpoint/2010/main" val="26773552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1" y="2554947"/>
            <a:ext cx="5840398" cy="3999522"/>
          </a:xfrm>
          <a:prstGeom prst="rect">
            <a:avLst/>
          </a:prstGeom>
        </p:spPr>
      </p:pic>
      <p:sp>
        <p:nvSpPr>
          <p:cNvPr id="7" name="TextBox 6"/>
          <p:cNvSpPr txBox="1"/>
          <p:nvPr/>
        </p:nvSpPr>
        <p:spPr>
          <a:xfrm>
            <a:off x="696200" y="3683392"/>
            <a:ext cx="2473754" cy="461665"/>
          </a:xfrm>
          <a:prstGeom prst="rect">
            <a:avLst/>
          </a:prstGeom>
        </p:spPr>
        <p:txBody>
          <a:bodyPr wrap="none" rtlCol="0">
            <a:spAutoFit/>
          </a:bodyPr>
          <a:lstStyle/>
          <a:p>
            <a:r>
              <a:rPr lang="en-US" sz="2400" dirty="0"/>
              <a:t>Titanic Survivors</a:t>
            </a:r>
          </a:p>
        </p:txBody>
      </p:sp>
      <p:pic>
        <p:nvPicPr>
          <p:cNvPr id="12" name="Picture 11"/>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610223" y="2185988"/>
            <a:ext cx="6987132" cy="4658088"/>
          </a:xfrm>
          <a:prstGeom prst="rect">
            <a:avLst/>
          </a:prstGeom>
        </p:spPr>
      </p:pic>
      <p:sp>
        <p:nvSpPr>
          <p:cNvPr id="13" name="TextBox 12"/>
          <p:cNvSpPr txBox="1"/>
          <p:nvPr/>
        </p:nvSpPr>
        <p:spPr>
          <a:xfrm>
            <a:off x="7417589" y="2324114"/>
            <a:ext cx="4645824" cy="461665"/>
          </a:xfrm>
          <a:prstGeom prst="rect">
            <a:avLst/>
          </a:prstGeom>
        </p:spPr>
        <p:txBody>
          <a:bodyPr wrap="none" rtlCol="0">
            <a:spAutoFit/>
          </a:bodyPr>
          <a:lstStyle/>
          <a:p>
            <a:r>
              <a:rPr lang="en-US" sz="2400" dirty="0"/>
              <a:t>Comparison of Restaurant Bills</a:t>
            </a:r>
          </a:p>
        </p:txBody>
      </p:sp>
      <p:sp>
        <p:nvSpPr>
          <p:cNvPr id="8" name="Title 7"/>
          <p:cNvSpPr>
            <a:spLocks noGrp="1"/>
          </p:cNvSpPr>
          <p:nvPr>
            <p:ph type="title"/>
          </p:nvPr>
        </p:nvSpPr>
        <p:spPr/>
        <p:txBody>
          <a:bodyPr>
            <a:normAutofit/>
          </a:bodyPr>
          <a:lstStyle/>
          <a:p>
            <a:r>
              <a:rPr lang="en-US" sz="4800" dirty="0">
                <a:hlinkClick r:id="rId4"/>
              </a:rPr>
              <a:t>http://bit.ly/ds100-sp18-eda</a:t>
            </a:r>
            <a:r>
              <a:rPr lang="en-US" sz="4800" dirty="0"/>
              <a:t> </a:t>
            </a:r>
          </a:p>
        </p:txBody>
      </p:sp>
    </p:spTree>
    <p:extLst>
      <p:ext uri="{BB962C8B-B14F-4D97-AF65-F5344CB8AC3E}">
        <p14:creationId xmlns:p14="http://schemas.microsoft.com/office/powerpoint/2010/main" val="37093227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2032000" y="2031998"/>
            <a:ext cx="16256000" cy="12192000"/>
          </a:xfrm>
          <a:prstGeom prst="rect">
            <a:avLst/>
          </a:prstGeom>
        </p:spPr>
      </p:pic>
      <p:sp>
        <p:nvSpPr>
          <p:cNvPr id="4" name="Title 3"/>
          <p:cNvSpPr>
            <a:spLocks noGrp="1"/>
          </p:cNvSpPr>
          <p:nvPr>
            <p:ph type="title"/>
          </p:nvPr>
        </p:nvSpPr>
        <p:spPr/>
        <p:txBody>
          <a:bodyPr/>
          <a:lstStyle/>
          <a:p>
            <a:r>
              <a:rPr lang="en-US" dirty="0"/>
              <a:t>Quick Break</a:t>
            </a:r>
          </a:p>
        </p:txBody>
      </p:sp>
    </p:spTree>
    <p:extLst>
      <p:ext uri="{BB962C8B-B14F-4D97-AF65-F5344CB8AC3E}">
        <p14:creationId xmlns:p14="http://schemas.microsoft.com/office/powerpoint/2010/main" val="21401303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screen">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a:ext>
            </a:extLst>
          </a:blip>
          <a:stretch>
            <a:fillRect/>
          </a:stretch>
        </p:blipFill>
        <p:spPr>
          <a:xfrm rot="16200000">
            <a:off x="4387194" y="-383135"/>
            <a:ext cx="8919779" cy="6689834"/>
          </a:xfrm>
          <a:prstGeom prst="rect">
            <a:avLst/>
          </a:prstGeom>
        </p:spPr>
      </p:pic>
      <p:sp>
        <p:nvSpPr>
          <p:cNvPr id="4" name="Title 3"/>
          <p:cNvSpPr>
            <a:spLocks noGrp="1"/>
          </p:cNvSpPr>
          <p:nvPr>
            <p:ph type="title"/>
          </p:nvPr>
        </p:nvSpPr>
        <p:spPr/>
        <p:txBody>
          <a:bodyPr/>
          <a:lstStyle/>
          <a:p>
            <a:r>
              <a:rPr lang="en-US" dirty="0">
                <a:solidFill>
                  <a:schemeClr val="bg1"/>
                </a:solidFill>
              </a:rPr>
              <a:t>Quick Break</a:t>
            </a:r>
          </a:p>
        </p:txBody>
      </p:sp>
      <p:sp>
        <p:nvSpPr>
          <p:cNvPr id="2" name="TextBox 1"/>
          <p:cNvSpPr txBox="1"/>
          <p:nvPr/>
        </p:nvSpPr>
        <p:spPr>
          <a:xfrm>
            <a:off x="204951" y="6067589"/>
            <a:ext cx="3211135" cy="646331"/>
          </a:xfrm>
          <a:prstGeom prst="rect">
            <a:avLst/>
          </a:prstGeom>
        </p:spPr>
        <p:txBody>
          <a:bodyPr wrap="none" rtlCol="0">
            <a:spAutoFit/>
          </a:bodyPr>
          <a:lstStyle/>
          <a:p>
            <a:r>
              <a:rPr lang="en-US">
                <a:solidFill>
                  <a:schemeClr val="bg1"/>
                </a:solidFill>
              </a:rPr>
              <a:t>Scope:</a:t>
            </a:r>
          </a:p>
          <a:p>
            <a:r>
              <a:rPr lang="en-US" dirty="0">
                <a:solidFill>
                  <a:schemeClr val="bg1"/>
                </a:solidFill>
              </a:rPr>
              <a:t>Do you have a full picture?</a:t>
            </a:r>
          </a:p>
        </p:txBody>
      </p:sp>
    </p:spTree>
    <p:extLst>
      <p:ext uri="{BB962C8B-B14F-4D97-AF65-F5344CB8AC3E}">
        <p14:creationId xmlns:p14="http://schemas.microsoft.com/office/powerpoint/2010/main" val="9665501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Berkeley Police Data Demo</a:t>
            </a:r>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5699996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Berkeley Police Public Datasets</a:t>
            </a:r>
          </a:p>
        </p:txBody>
      </p:sp>
      <p:sp>
        <p:nvSpPr>
          <p:cNvPr id="5" name="Content Placeholder 4"/>
          <p:cNvSpPr>
            <a:spLocks noGrp="1"/>
          </p:cNvSpPr>
          <p:nvPr>
            <p:ph idx="1"/>
          </p:nvPr>
        </p:nvSpPr>
        <p:spPr>
          <a:xfrm>
            <a:off x="838200" y="1825625"/>
            <a:ext cx="10515600" cy="4681192"/>
          </a:xfrm>
        </p:spPr>
        <p:txBody>
          <a:bodyPr>
            <a:normAutofit/>
          </a:bodyPr>
          <a:lstStyle/>
          <a:p>
            <a:r>
              <a:rPr lang="en-US" b="1" dirty="0"/>
              <a:t>Question:</a:t>
            </a:r>
            <a:r>
              <a:rPr lang="en-US" dirty="0"/>
              <a:t> For this analysis we will not begin with a detailed question but instead a rough goal of understanding Police activity.</a:t>
            </a:r>
          </a:p>
          <a:p>
            <a:r>
              <a:rPr lang="en-US" b="1" dirty="0"/>
              <a:t>Examine Two Data Sets:</a:t>
            </a:r>
          </a:p>
          <a:p>
            <a:pPr lvl="1"/>
            <a:r>
              <a:rPr lang="en-US" dirty="0"/>
              <a:t>Call data</a:t>
            </a:r>
          </a:p>
          <a:p>
            <a:pPr lvl="1"/>
            <a:r>
              <a:rPr lang="en-US" dirty="0"/>
              <a:t>Stop data</a:t>
            </a:r>
          </a:p>
          <a:p>
            <a:r>
              <a:rPr lang="en-US" dirty="0"/>
              <a:t>Today we will work through the basic process of data loading, some preliminary cleaning, and exploratory data analysis.</a:t>
            </a:r>
          </a:p>
        </p:txBody>
      </p:sp>
    </p:spTree>
    <p:extLst>
      <p:ext uri="{BB962C8B-B14F-4D97-AF65-F5344CB8AC3E}">
        <p14:creationId xmlns:p14="http://schemas.microsoft.com/office/powerpoint/2010/main" val="601061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fade">
                                      <p:cBhvr>
                                        <p:cTn id="7" dur="500"/>
                                        <p:tgtEl>
                                          <p:spTgt spid="5">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xEl>
                                              <p:pRg st="2" end="2"/>
                                            </p:txEl>
                                          </p:spTgt>
                                        </p:tgtEl>
                                        <p:attrNameLst>
                                          <p:attrName>style.visibility</p:attrName>
                                        </p:attrNameLst>
                                      </p:cBhvr>
                                      <p:to>
                                        <p:strVal val="visible"/>
                                      </p:to>
                                    </p:set>
                                    <p:animEffect transition="in" filter="fade">
                                      <p:cBhvr>
                                        <p:cTn id="10" dur="500"/>
                                        <p:tgtEl>
                                          <p:spTgt spid="5">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animEffect transition="in" filter="fade">
                                      <p:cBhvr>
                                        <p:cTn id="13" dur="500"/>
                                        <p:tgtEl>
                                          <p:spTgt spid="5">
                                            <p:txEl>
                                              <p:pRg st="3" end="3"/>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5">
                                            <p:txEl>
                                              <p:pRg st="4" end="4"/>
                                            </p:txEl>
                                          </p:spTgt>
                                        </p:tgtEl>
                                        <p:attrNameLst>
                                          <p:attrName>style.visibility</p:attrName>
                                        </p:attrNameLst>
                                      </p:cBhvr>
                                      <p:to>
                                        <p:strVal val="visible"/>
                                      </p:to>
                                    </p:set>
                                    <p:animEffect transition="in" filter="fade">
                                      <p:cBhvr>
                                        <p:cTn id="18" dur="5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2450" y="217644"/>
            <a:ext cx="10801350" cy="1325563"/>
          </a:xfrm>
        </p:spPr>
        <p:txBody>
          <a:bodyPr/>
          <a:lstStyle/>
          <a:p>
            <a:r>
              <a:rPr lang="en-US" dirty="0"/>
              <a:t>Call Data Description</a:t>
            </a:r>
          </a:p>
        </p:txBody>
      </p:sp>
      <p:sp>
        <p:nvSpPr>
          <p:cNvPr id="3" name="Content Placeholder 2"/>
          <p:cNvSpPr>
            <a:spLocks noGrp="1"/>
          </p:cNvSpPr>
          <p:nvPr>
            <p:ph idx="1"/>
          </p:nvPr>
        </p:nvSpPr>
        <p:spPr>
          <a:xfrm>
            <a:off x="838200" y="1389408"/>
            <a:ext cx="10515600" cy="5115170"/>
          </a:xfrm>
        </p:spPr>
        <p:txBody>
          <a:bodyPr>
            <a:normAutofit lnSpcReduction="10000"/>
          </a:bodyPr>
          <a:lstStyle/>
          <a:p>
            <a:pPr marL="14287" indent="0">
              <a:buNone/>
            </a:pPr>
            <a:r>
              <a:rPr lang="en-US" dirty="0">
                <a:solidFill>
                  <a:schemeClr val="tx1">
                    <a:lumMod val="50000"/>
                    <a:lumOff val="50000"/>
                  </a:schemeClr>
                </a:solidFill>
                <a:latin typeface="Times" charset="0"/>
                <a:ea typeface="Times" charset="0"/>
                <a:cs typeface="Times" charset="0"/>
              </a:rPr>
              <a:t>Data pulled from Public Safety Server using data created for Berkeley’s Crime View Community page. Displays </a:t>
            </a:r>
            <a:r>
              <a:rPr lang="en-US" b="1" dirty="0">
                <a:solidFill>
                  <a:srgbClr val="7030A0"/>
                </a:solidFill>
                <a:latin typeface="Times" charset="0"/>
                <a:ea typeface="Times" charset="0"/>
                <a:cs typeface="Times" charset="0"/>
              </a:rPr>
              <a:t>incidents reported </a:t>
            </a:r>
            <a:r>
              <a:rPr lang="en-US" dirty="0">
                <a:solidFill>
                  <a:schemeClr val="tx1">
                    <a:lumMod val="50000"/>
                    <a:lumOff val="50000"/>
                  </a:schemeClr>
                </a:solidFill>
                <a:latin typeface="Times" charset="0"/>
                <a:ea typeface="Times" charset="0"/>
                <a:cs typeface="Times" charset="0"/>
              </a:rPr>
              <a:t>for </a:t>
            </a:r>
            <a:r>
              <a:rPr lang="en-US" b="1" dirty="0">
                <a:solidFill>
                  <a:srgbClr val="7030A0"/>
                </a:solidFill>
                <a:latin typeface="Times" charset="0"/>
                <a:ea typeface="Times" charset="0"/>
                <a:cs typeface="Times" charset="0"/>
              </a:rPr>
              <a:t>the last 180 days</a:t>
            </a:r>
            <a:r>
              <a:rPr lang="en-US" dirty="0">
                <a:solidFill>
                  <a:schemeClr val="tx1">
                    <a:lumMod val="50000"/>
                    <a:lumOff val="50000"/>
                  </a:schemeClr>
                </a:solidFill>
                <a:latin typeface="Times" charset="0"/>
                <a:ea typeface="Times" charset="0"/>
                <a:cs typeface="Times" charset="0"/>
              </a:rPr>
              <a:t> along with </a:t>
            </a:r>
            <a:r>
              <a:rPr lang="en-US" b="1" dirty="0">
                <a:solidFill>
                  <a:srgbClr val="7030A0"/>
                </a:solidFill>
                <a:latin typeface="Times" charset="0"/>
                <a:ea typeface="Times" charset="0"/>
                <a:cs typeface="Times" charset="0"/>
              </a:rPr>
              <a:t>time</a:t>
            </a:r>
            <a:r>
              <a:rPr lang="en-US" dirty="0">
                <a:solidFill>
                  <a:srgbClr val="7030A0"/>
                </a:solidFill>
                <a:latin typeface="Times" charset="0"/>
                <a:ea typeface="Times" charset="0"/>
                <a:cs typeface="Times" charset="0"/>
              </a:rPr>
              <a:t>, </a:t>
            </a:r>
            <a:r>
              <a:rPr lang="en-US" b="1" dirty="0">
                <a:solidFill>
                  <a:srgbClr val="7030A0"/>
                </a:solidFill>
                <a:latin typeface="Times" charset="0"/>
                <a:ea typeface="Times" charset="0"/>
                <a:cs typeface="Times" charset="0"/>
              </a:rPr>
              <a:t>date</a:t>
            </a:r>
            <a:r>
              <a:rPr lang="en-US" dirty="0">
                <a:solidFill>
                  <a:srgbClr val="7030A0"/>
                </a:solidFill>
                <a:latin typeface="Times" charset="0"/>
                <a:ea typeface="Times" charset="0"/>
                <a:cs typeface="Times" charset="0"/>
              </a:rPr>
              <a:t>, </a:t>
            </a:r>
            <a:r>
              <a:rPr lang="en-US" b="1" dirty="0">
                <a:solidFill>
                  <a:srgbClr val="7030A0"/>
                </a:solidFill>
                <a:latin typeface="Times" charset="0"/>
                <a:ea typeface="Times" charset="0"/>
                <a:cs typeface="Times" charset="0"/>
              </a:rPr>
              <a:t>day of week </a:t>
            </a:r>
            <a:r>
              <a:rPr lang="en-US" dirty="0">
                <a:solidFill>
                  <a:schemeClr val="tx1">
                    <a:lumMod val="50000"/>
                    <a:lumOff val="50000"/>
                  </a:schemeClr>
                </a:solidFill>
                <a:latin typeface="Times" charset="0"/>
                <a:ea typeface="Times" charset="0"/>
                <a:cs typeface="Times" charset="0"/>
              </a:rPr>
              <a:t>and </a:t>
            </a:r>
            <a:r>
              <a:rPr lang="en-US" b="1" dirty="0">
                <a:solidFill>
                  <a:srgbClr val="7030A0"/>
                </a:solidFill>
                <a:latin typeface="Times" charset="0"/>
                <a:ea typeface="Times" charset="0"/>
                <a:cs typeface="Times" charset="0"/>
              </a:rPr>
              <a:t>block level location information</a:t>
            </a:r>
            <a:r>
              <a:rPr lang="en-US" b="1" dirty="0">
                <a:solidFill>
                  <a:schemeClr val="tx1">
                    <a:lumMod val="50000"/>
                    <a:lumOff val="50000"/>
                  </a:schemeClr>
                </a:solidFill>
                <a:latin typeface="Times" charset="0"/>
                <a:ea typeface="Times" charset="0"/>
                <a:cs typeface="Times" charset="0"/>
              </a:rPr>
              <a:t>.</a:t>
            </a:r>
          </a:p>
          <a:p>
            <a:pPr marL="14287" indent="0">
              <a:buNone/>
            </a:pPr>
            <a:r>
              <a:rPr lang="en-US" dirty="0">
                <a:solidFill>
                  <a:schemeClr val="tx1">
                    <a:lumMod val="50000"/>
                    <a:lumOff val="50000"/>
                  </a:schemeClr>
                </a:solidFill>
                <a:latin typeface="Times" charset="0"/>
                <a:ea typeface="Times" charset="0"/>
                <a:cs typeface="Times" charset="0"/>
              </a:rPr>
              <a:t>The dataset reflects crimes as they have been reported to the BPD based on preliminary information </a:t>
            </a:r>
            <a:r>
              <a:rPr lang="en-US" b="1" dirty="0">
                <a:solidFill>
                  <a:srgbClr val="7030A0"/>
                </a:solidFill>
                <a:latin typeface="Times" charset="0"/>
                <a:ea typeface="Times" charset="0"/>
                <a:cs typeface="Times" charset="0"/>
              </a:rPr>
              <a:t>supplied by the reporting parties</a:t>
            </a:r>
            <a:r>
              <a:rPr lang="en-US" dirty="0">
                <a:solidFill>
                  <a:schemeClr val="tx1">
                    <a:lumMod val="50000"/>
                    <a:lumOff val="50000"/>
                  </a:schemeClr>
                </a:solidFill>
                <a:latin typeface="Times" charset="0"/>
                <a:ea typeface="Times" charset="0"/>
                <a:cs typeface="Times" charset="0"/>
              </a:rPr>
              <a:t>. Preliminary crime classifications may change based on follow-up investigations. </a:t>
            </a:r>
            <a:r>
              <a:rPr lang="en-US" b="1" dirty="0">
                <a:solidFill>
                  <a:srgbClr val="7030A0"/>
                </a:solidFill>
                <a:latin typeface="Times" charset="0"/>
                <a:ea typeface="Times" charset="0"/>
                <a:cs typeface="Times" charset="0"/>
              </a:rPr>
              <a:t>Not all calls for police service are included (e.g. Animal Bite). </a:t>
            </a:r>
            <a:r>
              <a:rPr lang="en-US" dirty="0">
                <a:solidFill>
                  <a:schemeClr val="tx1">
                    <a:lumMod val="50000"/>
                    <a:lumOff val="50000"/>
                  </a:schemeClr>
                </a:solidFill>
                <a:latin typeface="Times" charset="0"/>
                <a:ea typeface="Times" charset="0"/>
                <a:cs typeface="Times" charset="0"/>
              </a:rPr>
              <a:t>The information provided on this site is intended for use by the community to enhance their awareness of crimes occurring in their neighborhoods and the entire City. </a:t>
            </a:r>
            <a:r>
              <a:rPr lang="en-US" b="1" dirty="0">
                <a:solidFill>
                  <a:srgbClr val="7030A0"/>
                </a:solidFill>
                <a:latin typeface="Times" charset="0"/>
                <a:ea typeface="Times" charset="0"/>
                <a:cs typeface="Times" charset="0"/>
              </a:rPr>
              <a:t>The data should not be used for in-depth crime analysis</a:t>
            </a:r>
            <a:r>
              <a:rPr lang="en-US" dirty="0">
                <a:solidFill>
                  <a:schemeClr val="tx1">
                    <a:lumMod val="50000"/>
                    <a:lumOff val="50000"/>
                  </a:schemeClr>
                </a:solidFill>
                <a:latin typeface="Times" charset="0"/>
                <a:ea typeface="Times" charset="0"/>
                <a:cs typeface="Times" charset="0"/>
              </a:rPr>
              <a:t> as the initial information is subject to change.</a:t>
            </a:r>
          </a:p>
        </p:txBody>
      </p:sp>
    </p:spTree>
    <p:extLst>
      <p:ext uri="{BB962C8B-B14F-4D97-AF65-F5344CB8AC3E}">
        <p14:creationId xmlns:p14="http://schemas.microsoft.com/office/powerpoint/2010/main" val="88602625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Stops Data Description</a:t>
            </a:r>
          </a:p>
        </p:txBody>
      </p:sp>
      <p:sp>
        <p:nvSpPr>
          <p:cNvPr id="3" name="Content Placeholder 2"/>
          <p:cNvSpPr>
            <a:spLocks noGrp="1"/>
          </p:cNvSpPr>
          <p:nvPr>
            <p:ph idx="1"/>
          </p:nvPr>
        </p:nvSpPr>
        <p:spPr>
          <a:xfrm>
            <a:off x="838200" y="1519707"/>
            <a:ext cx="10515600" cy="4889077"/>
          </a:xfrm>
        </p:spPr>
        <p:txBody>
          <a:bodyPr>
            <a:normAutofit fontScale="92500" lnSpcReduction="10000"/>
          </a:bodyPr>
          <a:lstStyle/>
          <a:p>
            <a:pPr marL="14287" indent="0">
              <a:buNone/>
            </a:pPr>
            <a:r>
              <a:rPr lang="en-US" dirty="0">
                <a:solidFill>
                  <a:schemeClr val="tx1">
                    <a:lumMod val="50000"/>
                    <a:lumOff val="50000"/>
                  </a:schemeClr>
                </a:solidFill>
                <a:latin typeface="Times" charset="0"/>
                <a:ea typeface="Times" charset="0"/>
                <a:cs typeface="Times" charset="0"/>
              </a:rPr>
              <a:t>This data was extracted from the Department’s Public Safety Server and covers the </a:t>
            </a:r>
            <a:r>
              <a:rPr lang="en-US" b="1" dirty="0">
                <a:solidFill>
                  <a:srgbClr val="7030A0"/>
                </a:solidFill>
                <a:latin typeface="Times" charset="0"/>
                <a:ea typeface="Times" charset="0"/>
                <a:cs typeface="Times" charset="0"/>
              </a:rPr>
              <a:t>data beginning January 26, 2015</a:t>
            </a:r>
            <a:r>
              <a:rPr lang="en-US" dirty="0">
                <a:solidFill>
                  <a:schemeClr val="tx1">
                    <a:lumMod val="50000"/>
                    <a:lumOff val="50000"/>
                  </a:schemeClr>
                </a:solidFill>
                <a:latin typeface="Times" charset="0"/>
                <a:ea typeface="Times" charset="0"/>
                <a:cs typeface="Times" charset="0"/>
              </a:rPr>
              <a:t>. On January 26, 2015 the department began collecting data pursuant to General Order B-4 (issued December 31, 2014). Under that order, </a:t>
            </a:r>
            <a:r>
              <a:rPr lang="en-US" b="1" dirty="0">
                <a:solidFill>
                  <a:srgbClr val="7030A0"/>
                </a:solidFill>
                <a:latin typeface="Times" charset="0"/>
                <a:ea typeface="Times" charset="0"/>
                <a:cs typeface="Times" charset="0"/>
              </a:rPr>
              <a:t>officers were required to provide certain data after making all vehicle detentions</a:t>
            </a:r>
            <a:r>
              <a:rPr lang="en-US" dirty="0">
                <a:solidFill>
                  <a:schemeClr val="tx1">
                    <a:lumMod val="50000"/>
                    <a:lumOff val="50000"/>
                  </a:schemeClr>
                </a:solidFill>
                <a:latin typeface="Times" charset="0"/>
                <a:ea typeface="Times" charset="0"/>
                <a:cs typeface="Times" charset="0"/>
              </a:rPr>
              <a:t> (including bicycles) and pedestrian detentions (up to five persons). This data </a:t>
            </a:r>
            <a:r>
              <a:rPr lang="en-US" b="1" dirty="0">
                <a:solidFill>
                  <a:srgbClr val="7030A0"/>
                </a:solidFill>
                <a:latin typeface="Times" charset="0"/>
                <a:ea typeface="Times" charset="0"/>
                <a:cs typeface="Times" charset="0"/>
              </a:rPr>
              <a:t>set lists stops by police </a:t>
            </a:r>
            <a:r>
              <a:rPr lang="en-US" dirty="0">
                <a:solidFill>
                  <a:schemeClr val="tx1">
                    <a:lumMod val="50000"/>
                    <a:lumOff val="50000"/>
                  </a:schemeClr>
                </a:solidFill>
                <a:latin typeface="Times" charset="0"/>
                <a:ea typeface="Times" charset="0"/>
                <a:cs typeface="Times" charset="0"/>
              </a:rPr>
              <a:t>in the categories of traffic, suspicious vehicle, pedestrian and bicycle stops. Incident number, date and time, location and disposition codes are also listed in this data.</a:t>
            </a:r>
          </a:p>
          <a:p>
            <a:pPr marL="14287" indent="0">
              <a:buNone/>
            </a:pPr>
            <a:r>
              <a:rPr lang="en-US" dirty="0">
                <a:solidFill>
                  <a:schemeClr val="tx1">
                    <a:lumMod val="50000"/>
                    <a:lumOff val="50000"/>
                  </a:schemeClr>
                </a:solidFill>
                <a:latin typeface="Times" charset="0"/>
                <a:ea typeface="Times" charset="0"/>
                <a:cs typeface="Times" charset="0"/>
              </a:rPr>
              <a:t>Address </a:t>
            </a:r>
            <a:r>
              <a:rPr lang="en-US" b="1" dirty="0">
                <a:solidFill>
                  <a:srgbClr val="7030A0"/>
                </a:solidFill>
                <a:latin typeface="Times" charset="0"/>
                <a:ea typeface="Times" charset="0"/>
                <a:cs typeface="Times" charset="0"/>
              </a:rPr>
              <a:t>data has been changed from a specific address</a:t>
            </a:r>
            <a:r>
              <a:rPr lang="en-US" dirty="0">
                <a:solidFill>
                  <a:schemeClr val="tx1">
                    <a:lumMod val="50000"/>
                    <a:lumOff val="50000"/>
                  </a:schemeClr>
                </a:solidFill>
                <a:latin typeface="Times" charset="0"/>
                <a:ea typeface="Times" charset="0"/>
                <a:cs typeface="Times" charset="0"/>
              </a:rPr>
              <a:t>, where applicable, and listed as the block where the incident occurred. Disposition codes were entered by officers who made the stop. These codes included the person(s) race, gender, age (range), reason for the stop, enforcement action taken, and whether or not a search was conducted.</a:t>
            </a:r>
          </a:p>
        </p:txBody>
      </p:sp>
    </p:spTree>
    <p:extLst>
      <p:ext uri="{BB962C8B-B14F-4D97-AF65-F5344CB8AC3E}">
        <p14:creationId xmlns:p14="http://schemas.microsoft.com/office/powerpoint/2010/main" val="79172671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Caution about EDA</a:t>
            </a:r>
          </a:p>
        </p:txBody>
      </p:sp>
      <p:sp>
        <p:nvSpPr>
          <p:cNvPr id="8" name="Content Placeholder 7"/>
          <p:cNvSpPr>
            <a:spLocks noGrp="1"/>
          </p:cNvSpPr>
          <p:nvPr>
            <p:ph sz="half" idx="1"/>
          </p:nvPr>
        </p:nvSpPr>
        <p:spPr/>
        <p:txBody>
          <a:bodyPr/>
          <a:lstStyle/>
          <a:p>
            <a:r>
              <a:rPr lang="en-US" dirty="0"/>
              <a:t>With enough data, if you look hard enough you will find something </a:t>
            </a:r>
            <a:r>
              <a:rPr lang="en-US" b="1" i="1" dirty="0"/>
              <a:t>“interesting”</a:t>
            </a:r>
            <a:endParaRPr lang="en-US" dirty="0"/>
          </a:p>
          <a:p>
            <a:r>
              <a:rPr lang="en-US" dirty="0"/>
              <a:t>Important to differentiate </a:t>
            </a:r>
            <a:r>
              <a:rPr lang="en-US" b="1" dirty="0"/>
              <a:t>inferential conclusions</a:t>
            </a:r>
            <a:r>
              <a:rPr lang="en-US" dirty="0"/>
              <a:t> about world from </a:t>
            </a:r>
            <a:r>
              <a:rPr lang="en-US" b="1" dirty="0"/>
              <a:t>exploratory analysis of data</a:t>
            </a:r>
          </a:p>
        </p:txBody>
      </p:sp>
      <p:pic>
        <p:nvPicPr>
          <p:cNvPr id="10" name="Content Placeholder 9" descr="t.jpg"/>
          <p:cNvPicPr>
            <a:picLocks noGrp="1" noChangeAspect="1"/>
          </p:cNvPicPr>
          <p:nvPr>
            <p:ph sz="half" idx="2"/>
          </p:nvPr>
        </p:nvPicPr>
        <p:blipFill>
          <a:blip r:embed="rId2">
            <a:extLst>
              <a:ext uri="{28A0092B-C50C-407E-A947-70E740481C1C}">
                <a14:useLocalDpi xmlns:a14="http://schemas.microsoft.com/office/drawing/2010/main"/>
              </a:ext>
            </a:extLst>
          </a:blip>
          <a:stretch>
            <a:fillRect/>
          </a:stretch>
        </p:blipFill>
        <p:spPr>
          <a:xfrm>
            <a:off x="6611372" y="1825625"/>
            <a:ext cx="4303256" cy="4351338"/>
          </a:xfrm>
          <a:prstGeom prst="rect">
            <a:avLst/>
          </a:prstGeom>
        </p:spPr>
      </p:pic>
    </p:spTree>
    <p:extLst>
      <p:ext uri="{BB962C8B-B14F-4D97-AF65-F5344CB8AC3E}">
        <p14:creationId xmlns:p14="http://schemas.microsoft.com/office/powerpoint/2010/main" val="2507586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B0E6F7-790D-3C4F-9B3B-CB29A69CF5CA}"/>
              </a:ext>
            </a:extLst>
          </p:cNvPr>
          <p:cNvSpPr>
            <a:spLocks noGrp="1"/>
          </p:cNvSpPr>
          <p:nvPr>
            <p:ph type="title"/>
          </p:nvPr>
        </p:nvSpPr>
        <p:spPr/>
        <p:txBody>
          <a:bodyPr/>
          <a:lstStyle/>
          <a:p>
            <a:r>
              <a:rPr lang="en-US" dirty="0"/>
              <a:t>Last Lecture</a:t>
            </a:r>
          </a:p>
        </p:txBody>
      </p:sp>
      <p:sp>
        <p:nvSpPr>
          <p:cNvPr id="3" name="Content Placeholder 2">
            <a:extLst>
              <a:ext uri="{FF2B5EF4-FFF2-40B4-BE49-F238E27FC236}">
                <a16:creationId xmlns:a16="http://schemas.microsoft.com/office/drawing/2014/main" id="{C10D3012-B201-9D40-BEC0-9D30D6EE1A32}"/>
              </a:ext>
            </a:extLst>
          </p:cNvPr>
          <p:cNvSpPr>
            <a:spLocks noGrp="1"/>
          </p:cNvSpPr>
          <p:nvPr>
            <p:ph idx="1"/>
          </p:nvPr>
        </p:nvSpPr>
        <p:spPr>
          <a:xfrm>
            <a:off x="552450" y="1646239"/>
            <a:ext cx="11353800" cy="2864802"/>
          </a:xfrm>
        </p:spPr>
        <p:txBody>
          <a:bodyPr/>
          <a:lstStyle/>
          <a:p>
            <a:r>
              <a:rPr lang="en-US" dirty="0"/>
              <a:t>Started discussing exploratory data analysis</a:t>
            </a:r>
          </a:p>
          <a:p>
            <a:r>
              <a:rPr lang="en-US" b="1" dirty="0"/>
              <a:t>Structure</a:t>
            </a:r>
            <a:r>
              <a:rPr lang="en-US" dirty="0"/>
              <a:t> -- </a:t>
            </a:r>
            <a:r>
              <a:rPr lang="en-US" i="1" dirty="0"/>
              <a:t>the “shape” of a data file (how is it organized)</a:t>
            </a:r>
          </a:p>
          <a:p>
            <a:r>
              <a:rPr lang="en-US" b="1" i="1" dirty="0"/>
              <a:t>Granularity </a:t>
            </a:r>
            <a:r>
              <a:rPr lang="en-US" i="1" dirty="0"/>
              <a:t>-- how fine/coarse is each datum</a:t>
            </a:r>
          </a:p>
          <a:p>
            <a:pPr marL="14287" indent="0">
              <a:buNone/>
            </a:pPr>
            <a:endParaRPr lang="en-US" b="1" i="1" dirty="0"/>
          </a:p>
          <a:p>
            <a:endParaRPr lang="en-US" i="1" dirty="0"/>
          </a:p>
          <a:p>
            <a:endParaRPr lang="en-US" i="1" dirty="0"/>
          </a:p>
        </p:txBody>
      </p:sp>
      <p:sp>
        <p:nvSpPr>
          <p:cNvPr id="8" name="TextBox 7">
            <a:extLst>
              <a:ext uri="{FF2B5EF4-FFF2-40B4-BE49-F238E27FC236}">
                <a16:creationId xmlns:a16="http://schemas.microsoft.com/office/drawing/2014/main" id="{C2F66322-9361-7B40-8D1C-1E4D82DB47D2}"/>
              </a:ext>
            </a:extLst>
          </p:cNvPr>
          <p:cNvSpPr txBox="1"/>
          <p:nvPr/>
        </p:nvSpPr>
        <p:spPr>
          <a:xfrm>
            <a:off x="1230114" y="5556575"/>
            <a:ext cx="1824537" cy="1077218"/>
          </a:xfrm>
          <a:prstGeom prst="rect">
            <a:avLst/>
          </a:prstGeom>
        </p:spPr>
        <p:txBody>
          <a:bodyPr wrap="none" rtlCol="0">
            <a:spAutoFit/>
          </a:bodyPr>
          <a:lstStyle/>
          <a:p>
            <a:pPr algn="ctr"/>
            <a:r>
              <a:rPr lang="en-US" sz="3200" dirty="0"/>
              <a:t>Fine </a:t>
            </a:r>
            <a:br>
              <a:rPr lang="en-US" sz="3200" dirty="0"/>
            </a:br>
            <a:r>
              <a:rPr lang="en-US" sz="3200" dirty="0"/>
              <a:t>Grained</a:t>
            </a:r>
          </a:p>
        </p:txBody>
      </p:sp>
      <p:sp>
        <p:nvSpPr>
          <p:cNvPr id="13" name="TextBox 12">
            <a:extLst>
              <a:ext uri="{FF2B5EF4-FFF2-40B4-BE49-F238E27FC236}">
                <a16:creationId xmlns:a16="http://schemas.microsoft.com/office/drawing/2014/main" id="{0E51A875-B22C-9C49-89C8-CA74AD12266A}"/>
              </a:ext>
            </a:extLst>
          </p:cNvPr>
          <p:cNvSpPr txBox="1"/>
          <p:nvPr/>
        </p:nvSpPr>
        <p:spPr>
          <a:xfrm>
            <a:off x="8972455" y="5556575"/>
            <a:ext cx="1824537" cy="1077218"/>
          </a:xfrm>
          <a:prstGeom prst="rect">
            <a:avLst/>
          </a:prstGeom>
        </p:spPr>
        <p:txBody>
          <a:bodyPr wrap="none" rtlCol="0">
            <a:spAutoFit/>
          </a:bodyPr>
          <a:lstStyle/>
          <a:p>
            <a:pPr algn="ctr"/>
            <a:r>
              <a:rPr lang="en-US" sz="3200" dirty="0"/>
              <a:t>Coarse</a:t>
            </a:r>
          </a:p>
          <a:p>
            <a:pPr algn="ctr"/>
            <a:r>
              <a:rPr lang="en-US" sz="3200" dirty="0"/>
              <a:t>Grained</a:t>
            </a:r>
          </a:p>
        </p:txBody>
      </p:sp>
      <p:sp>
        <p:nvSpPr>
          <p:cNvPr id="9" name="Left-Right Arrow 8">
            <a:extLst>
              <a:ext uri="{FF2B5EF4-FFF2-40B4-BE49-F238E27FC236}">
                <a16:creationId xmlns:a16="http://schemas.microsoft.com/office/drawing/2014/main" id="{183813C2-43EB-5A46-A1D2-B5E7EB1F5720}"/>
              </a:ext>
            </a:extLst>
          </p:cNvPr>
          <p:cNvSpPr/>
          <p:nvPr/>
        </p:nvSpPr>
        <p:spPr>
          <a:xfrm>
            <a:off x="3474720" y="5735520"/>
            <a:ext cx="5108448" cy="719328"/>
          </a:xfrm>
          <a:prstGeom prst="leftRightArrow">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a:p>
        </p:txBody>
      </p:sp>
      <p:grpSp>
        <p:nvGrpSpPr>
          <p:cNvPr id="54" name="Group 53">
            <a:extLst>
              <a:ext uri="{FF2B5EF4-FFF2-40B4-BE49-F238E27FC236}">
                <a16:creationId xmlns:a16="http://schemas.microsoft.com/office/drawing/2014/main" id="{50AFD996-1132-614B-BE39-5B2CA4A60B4D}"/>
              </a:ext>
            </a:extLst>
          </p:cNvPr>
          <p:cNvGrpSpPr/>
          <p:nvPr/>
        </p:nvGrpSpPr>
        <p:grpSpPr>
          <a:xfrm>
            <a:off x="818179" y="4414747"/>
            <a:ext cx="2878708" cy="1116542"/>
            <a:chOff x="866947" y="3704974"/>
            <a:chExt cx="2878708" cy="1116542"/>
          </a:xfrm>
        </p:grpSpPr>
        <p:sp>
          <p:nvSpPr>
            <p:cNvPr id="16" name="Freeform 15">
              <a:extLst>
                <a:ext uri="{FF2B5EF4-FFF2-40B4-BE49-F238E27FC236}">
                  <a16:creationId xmlns:a16="http://schemas.microsoft.com/office/drawing/2014/main" id="{4B315F54-AE38-C24B-931A-293D28938475}"/>
                </a:ext>
              </a:extLst>
            </p:cNvPr>
            <p:cNvSpPr/>
            <p:nvPr/>
          </p:nvSpPr>
          <p:spPr>
            <a:xfrm>
              <a:off x="1034578" y="4073370"/>
              <a:ext cx="445914" cy="748146"/>
            </a:xfrm>
            <a:custGeom>
              <a:avLst/>
              <a:gdLst>
                <a:gd name="connsiteX0" fmla="*/ 696459 w 1590278"/>
                <a:gd name="connsiteY0" fmla="*/ 0 h 2668139"/>
                <a:gd name="connsiteX1" fmla="*/ 997248 w 1590278"/>
                <a:gd name="connsiteY1" fmla="*/ 300789 h 2668139"/>
                <a:gd name="connsiteX2" fmla="*/ 813540 w 1590278"/>
                <a:gd name="connsiteY2" fmla="*/ 577941 h 2668139"/>
                <a:gd name="connsiteX3" fmla="*/ 797770 w 1590278"/>
                <a:gd name="connsiteY3" fmla="*/ 582836 h 2668139"/>
                <a:gd name="connsiteX4" fmla="*/ 797770 w 1590278"/>
                <a:gd name="connsiteY4" fmla="*/ 673085 h 2668139"/>
                <a:gd name="connsiteX5" fmla="*/ 938304 w 1590278"/>
                <a:gd name="connsiteY5" fmla="*/ 673085 h 2668139"/>
                <a:gd name="connsiteX6" fmla="*/ 1015046 w 1590278"/>
                <a:gd name="connsiteY6" fmla="*/ 704873 h 2668139"/>
                <a:gd name="connsiteX7" fmla="*/ 1037967 w 1590278"/>
                <a:gd name="connsiteY7" fmla="*/ 738868 h 2668139"/>
                <a:gd name="connsiteX8" fmla="*/ 1060789 w 1590278"/>
                <a:gd name="connsiteY8" fmla="*/ 753442 h 2668139"/>
                <a:gd name="connsiteX9" fmla="*/ 1582472 w 1590278"/>
                <a:gd name="connsiteY9" fmla="*/ 1500202 h 2668139"/>
                <a:gd name="connsiteX10" fmla="*/ 1571774 w 1590278"/>
                <a:gd name="connsiteY10" fmla="*/ 1560490 h 2668139"/>
                <a:gd name="connsiteX11" fmla="*/ 1429805 w 1590278"/>
                <a:gd name="connsiteY11" fmla="*/ 1659669 h 2668139"/>
                <a:gd name="connsiteX12" fmla="*/ 1369517 w 1590278"/>
                <a:gd name="connsiteY12" fmla="*/ 1648971 h 2668139"/>
                <a:gd name="connsiteX13" fmla="*/ 1046834 w 1590278"/>
                <a:gd name="connsiteY13" fmla="*/ 1187069 h 2668139"/>
                <a:gd name="connsiteX14" fmla="*/ 1046834 w 1590278"/>
                <a:gd name="connsiteY14" fmla="*/ 1713908 h 2668139"/>
                <a:gd name="connsiteX15" fmla="*/ 1046834 w 1590278"/>
                <a:gd name="connsiteY15" fmla="*/ 1832245 h 2668139"/>
                <a:gd name="connsiteX16" fmla="*/ 1046834 w 1590278"/>
                <a:gd name="connsiteY16" fmla="*/ 2624843 h 2668139"/>
                <a:gd name="connsiteX17" fmla="*/ 1003538 w 1590278"/>
                <a:gd name="connsiteY17" fmla="*/ 2668139 h 2668139"/>
                <a:gd name="connsiteX18" fmla="*/ 830357 w 1590278"/>
                <a:gd name="connsiteY18" fmla="*/ 2668139 h 2668139"/>
                <a:gd name="connsiteX19" fmla="*/ 787061 w 1590278"/>
                <a:gd name="connsiteY19" fmla="*/ 2624843 h 2668139"/>
                <a:gd name="connsiteX20" fmla="*/ 787061 w 1590278"/>
                <a:gd name="connsiteY20" fmla="*/ 1940775 h 2668139"/>
                <a:gd name="connsiteX21" fmla="*/ 655443 w 1590278"/>
                <a:gd name="connsiteY21" fmla="*/ 1940775 h 2668139"/>
                <a:gd name="connsiteX22" fmla="*/ 655443 w 1590278"/>
                <a:gd name="connsiteY22" fmla="*/ 2624843 h 2668139"/>
                <a:gd name="connsiteX23" fmla="*/ 612147 w 1590278"/>
                <a:gd name="connsiteY23" fmla="*/ 2668139 h 2668139"/>
                <a:gd name="connsiteX24" fmla="*/ 438966 w 1590278"/>
                <a:gd name="connsiteY24" fmla="*/ 2668139 h 2668139"/>
                <a:gd name="connsiteX25" fmla="*/ 395670 w 1590278"/>
                <a:gd name="connsiteY25" fmla="*/ 2624843 h 2668139"/>
                <a:gd name="connsiteX26" fmla="*/ 395670 w 1590278"/>
                <a:gd name="connsiteY26" fmla="*/ 1832245 h 2668139"/>
                <a:gd name="connsiteX27" fmla="*/ 395670 w 1590278"/>
                <a:gd name="connsiteY27" fmla="*/ 1713908 h 2668139"/>
                <a:gd name="connsiteX28" fmla="*/ 395670 w 1590278"/>
                <a:gd name="connsiteY28" fmla="*/ 1329499 h 2668139"/>
                <a:gd name="connsiteX29" fmla="*/ 233765 w 1590278"/>
                <a:gd name="connsiteY29" fmla="*/ 1629191 h 2668139"/>
                <a:gd name="connsiteX30" fmla="*/ 175093 w 1590278"/>
                <a:gd name="connsiteY30" fmla="*/ 1646704 h 2668139"/>
                <a:gd name="connsiteX31" fmla="*/ 22725 w 1590278"/>
                <a:gd name="connsiteY31" fmla="*/ 1564389 h 2668139"/>
                <a:gd name="connsiteX32" fmla="*/ 5212 w 1590278"/>
                <a:gd name="connsiteY32" fmla="*/ 1505718 h 2668139"/>
                <a:gd name="connsiteX33" fmla="*/ 395670 w 1590278"/>
                <a:gd name="connsiteY33" fmla="*/ 782967 h 2668139"/>
                <a:gd name="connsiteX34" fmla="*/ 395670 w 1590278"/>
                <a:gd name="connsiteY34" fmla="*/ 781615 h 2668139"/>
                <a:gd name="connsiteX35" fmla="*/ 504200 w 1590278"/>
                <a:gd name="connsiteY35" fmla="*/ 673085 h 2668139"/>
                <a:gd name="connsiteX36" fmla="*/ 595147 w 1590278"/>
                <a:gd name="connsiteY36" fmla="*/ 673085 h 2668139"/>
                <a:gd name="connsiteX37" fmla="*/ 595147 w 1590278"/>
                <a:gd name="connsiteY37" fmla="*/ 582835 h 2668139"/>
                <a:gd name="connsiteX38" fmla="*/ 579378 w 1590278"/>
                <a:gd name="connsiteY38" fmla="*/ 577941 h 2668139"/>
                <a:gd name="connsiteX39" fmla="*/ 395670 w 1590278"/>
                <a:gd name="connsiteY39" fmla="*/ 300789 h 2668139"/>
                <a:gd name="connsiteX40" fmla="*/ 696459 w 1590278"/>
                <a:gd name="connsiteY40" fmla="*/ 0 h 2668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590278" h="2668139">
                  <a:moveTo>
                    <a:pt x="696459" y="0"/>
                  </a:moveTo>
                  <a:cubicBezTo>
                    <a:pt x="862580" y="0"/>
                    <a:pt x="997248" y="134668"/>
                    <a:pt x="997248" y="300789"/>
                  </a:cubicBezTo>
                  <a:cubicBezTo>
                    <a:pt x="997248" y="425380"/>
                    <a:pt x="921498" y="532278"/>
                    <a:pt x="813540" y="577941"/>
                  </a:cubicBezTo>
                  <a:lnTo>
                    <a:pt x="797770" y="582836"/>
                  </a:lnTo>
                  <a:lnTo>
                    <a:pt x="797770" y="673085"/>
                  </a:lnTo>
                  <a:lnTo>
                    <a:pt x="938304" y="673085"/>
                  </a:lnTo>
                  <a:cubicBezTo>
                    <a:pt x="968274" y="673085"/>
                    <a:pt x="995406" y="685233"/>
                    <a:pt x="1015046" y="704873"/>
                  </a:cubicBezTo>
                  <a:lnTo>
                    <a:pt x="1037967" y="738868"/>
                  </a:lnTo>
                  <a:lnTo>
                    <a:pt x="1060789" y="753442"/>
                  </a:lnTo>
                  <a:lnTo>
                    <a:pt x="1582472" y="1500202"/>
                  </a:lnTo>
                  <a:cubicBezTo>
                    <a:pt x="1596166" y="1519804"/>
                    <a:pt x="1591376" y="1546796"/>
                    <a:pt x="1571774" y="1560490"/>
                  </a:cubicBezTo>
                  <a:lnTo>
                    <a:pt x="1429805" y="1659669"/>
                  </a:lnTo>
                  <a:cubicBezTo>
                    <a:pt x="1410202" y="1673363"/>
                    <a:pt x="1383211" y="1668573"/>
                    <a:pt x="1369517" y="1648971"/>
                  </a:cubicBezTo>
                  <a:lnTo>
                    <a:pt x="1046834" y="1187069"/>
                  </a:lnTo>
                  <a:lnTo>
                    <a:pt x="1046834" y="1713908"/>
                  </a:lnTo>
                  <a:lnTo>
                    <a:pt x="1046834" y="1832245"/>
                  </a:lnTo>
                  <a:lnTo>
                    <a:pt x="1046834" y="2624843"/>
                  </a:lnTo>
                  <a:cubicBezTo>
                    <a:pt x="1046834" y="2648755"/>
                    <a:pt x="1027450" y="2668139"/>
                    <a:pt x="1003538" y="2668139"/>
                  </a:cubicBezTo>
                  <a:lnTo>
                    <a:pt x="830357" y="2668139"/>
                  </a:lnTo>
                  <a:cubicBezTo>
                    <a:pt x="806445" y="2668139"/>
                    <a:pt x="787061" y="2648755"/>
                    <a:pt x="787061" y="2624843"/>
                  </a:cubicBezTo>
                  <a:lnTo>
                    <a:pt x="787061" y="1940775"/>
                  </a:lnTo>
                  <a:lnTo>
                    <a:pt x="655443" y="1940775"/>
                  </a:lnTo>
                  <a:lnTo>
                    <a:pt x="655443" y="2624843"/>
                  </a:lnTo>
                  <a:cubicBezTo>
                    <a:pt x="655443" y="2648755"/>
                    <a:pt x="636059" y="2668139"/>
                    <a:pt x="612147" y="2668139"/>
                  </a:cubicBezTo>
                  <a:lnTo>
                    <a:pt x="438966" y="2668139"/>
                  </a:lnTo>
                  <a:cubicBezTo>
                    <a:pt x="415054" y="2668139"/>
                    <a:pt x="395670" y="2648755"/>
                    <a:pt x="395670" y="2624843"/>
                  </a:cubicBezTo>
                  <a:lnTo>
                    <a:pt x="395670" y="1832245"/>
                  </a:lnTo>
                  <a:lnTo>
                    <a:pt x="395670" y="1713908"/>
                  </a:lnTo>
                  <a:lnTo>
                    <a:pt x="395670" y="1329499"/>
                  </a:lnTo>
                  <a:lnTo>
                    <a:pt x="233765" y="1629191"/>
                  </a:lnTo>
                  <a:cubicBezTo>
                    <a:pt x="222399" y="1650229"/>
                    <a:pt x="196131" y="1658070"/>
                    <a:pt x="175093" y="1646704"/>
                  </a:cubicBezTo>
                  <a:lnTo>
                    <a:pt x="22725" y="1564389"/>
                  </a:lnTo>
                  <a:cubicBezTo>
                    <a:pt x="1687" y="1553024"/>
                    <a:pt x="-6154" y="1526756"/>
                    <a:pt x="5212" y="1505718"/>
                  </a:cubicBezTo>
                  <a:lnTo>
                    <a:pt x="395670" y="782967"/>
                  </a:lnTo>
                  <a:lnTo>
                    <a:pt x="395670" y="781615"/>
                  </a:lnTo>
                  <a:cubicBezTo>
                    <a:pt x="395670" y="721676"/>
                    <a:pt x="444261" y="673085"/>
                    <a:pt x="504200" y="673085"/>
                  </a:cubicBezTo>
                  <a:lnTo>
                    <a:pt x="595147" y="673085"/>
                  </a:lnTo>
                  <a:lnTo>
                    <a:pt x="595147" y="582835"/>
                  </a:lnTo>
                  <a:lnTo>
                    <a:pt x="579378" y="577941"/>
                  </a:lnTo>
                  <a:cubicBezTo>
                    <a:pt x="471421" y="532278"/>
                    <a:pt x="395670" y="425380"/>
                    <a:pt x="395670" y="300789"/>
                  </a:cubicBezTo>
                  <a:cubicBezTo>
                    <a:pt x="395670" y="134668"/>
                    <a:pt x="530338" y="0"/>
                    <a:pt x="696459" y="0"/>
                  </a:cubicBezTo>
                  <a:close/>
                </a:path>
              </a:pathLst>
            </a:custGeom>
            <a:solidFill>
              <a:schemeClr val="accent5"/>
            </a:solidFill>
            <a:ln>
              <a:solidFill>
                <a:schemeClr val="tx1"/>
              </a:solidFill>
            </a:ln>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29" name="Freeform 28">
              <a:extLst>
                <a:ext uri="{FF2B5EF4-FFF2-40B4-BE49-F238E27FC236}">
                  <a16:creationId xmlns:a16="http://schemas.microsoft.com/office/drawing/2014/main" id="{421A4532-E355-3F43-9B30-FD38996CE007}"/>
                </a:ext>
              </a:extLst>
            </p:cNvPr>
            <p:cNvSpPr/>
            <p:nvPr/>
          </p:nvSpPr>
          <p:spPr>
            <a:xfrm>
              <a:off x="2096868" y="4073370"/>
              <a:ext cx="445914" cy="748146"/>
            </a:xfrm>
            <a:custGeom>
              <a:avLst/>
              <a:gdLst>
                <a:gd name="connsiteX0" fmla="*/ 696459 w 1590278"/>
                <a:gd name="connsiteY0" fmla="*/ 0 h 2668139"/>
                <a:gd name="connsiteX1" fmla="*/ 997248 w 1590278"/>
                <a:gd name="connsiteY1" fmla="*/ 300789 h 2668139"/>
                <a:gd name="connsiteX2" fmla="*/ 813540 w 1590278"/>
                <a:gd name="connsiteY2" fmla="*/ 577941 h 2668139"/>
                <a:gd name="connsiteX3" fmla="*/ 797770 w 1590278"/>
                <a:gd name="connsiteY3" fmla="*/ 582836 h 2668139"/>
                <a:gd name="connsiteX4" fmla="*/ 797770 w 1590278"/>
                <a:gd name="connsiteY4" fmla="*/ 673085 h 2668139"/>
                <a:gd name="connsiteX5" fmla="*/ 938304 w 1590278"/>
                <a:gd name="connsiteY5" fmla="*/ 673085 h 2668139"/>
                <a:gd name="connsiteX6" fmla="*/ 1015046 w 1590278"/>
                <a:gd name="connsiteY6" fmla="*/ 704873 h 2668139"/>
                <a:gd name="connsiteX7" fmla="*/ 1037967 w 1590278"/>
                <a:gd name="connsiteY7" fmla="*/ 738868 h 2668139"/>
                <a:gd name="connsiteX8" fmla="*/ 1060789 w 1590278"/>
                <a:gd name="connsiteY8" fmla="*/ 753442 h 2668139"/>
                <a:gd name="connsiteX9" fmla="*/ 1582472 w 1590278"/>
                <a:gd name="connsiteY9" fmla="*/ 1500202 h 2668139"/>
                <a:gd name="connsiteX10" fmla="*/ 1571774 w 1590278"/>
                <a:gd name="connsiteY10" fmla="*/ 1560490 h 2668139"/>
                <a:gd name="connsiteX11" fmla="*/ 1429805 w 1590278"/>
                <a:gd name="connsiteY11" fmla="*/ 1659669 h 2668139"/>
                <a:gd name="connsiteX12" fmla="*/ 1369517 w 1590278"/>
                <a:gd name="connsiteY12" fmla="*/ 1648971 h 2668139"/>
                <a:gd name="connsiteX13" fmla="*/ 1046834 w 1590278"/>
                <a:gd name="connsiteY13" fmla="*/ 1187069 h 2668139"/>
                <a:gd name="connsiteX14" fmla="*/ 1046834 w 1590278"/>
                <a:gd name="connsiteY14" fmla="*/ 1713908 h 2668139"/>
                <a:gd name="connsiteX15" fmla="*/ 1046834 w 1590278"/>
                <a:gd name="connsiteY15" fmla="*/ 1832245 h 2668139"/>
                <a:gd name="connsiteX16" fmla="*/ 1046834 w 1590278"/>
                <a:gd name="connsiteY16" fmla="*/ 2624843 h 2668139"/>
                <a:gd name="connsiteX17" fmla="*/ 1003538 w 1590278"/>
                <a:gd name="connsiteY17" fmla="*/ 2668139 h 2668139"/>
                <a:gd name="connsiteX18" fmla="*/ 830357 w 1590278"/>
                <a:gd name="connsiteY18" fmla="*/ 2668139 h 2668139"/>
                <a:gd name="connsiteX19" fmla="*/ 787061 w 1590278"/>
                <a:gd name="connsiteY19" fmla="*/ 2624843 h 2668139"/>
                <a:gd name="connsiteX20" fmla="*/ 787061 w 1590278"/>
                <a:gd name="connsiteY20" fmla="*/ 1940775 h 2668139"/>
                <a:gd name="connsiteX21" fmla="*/ 655443 w 1590278"/>
                <a:gd name="connsiteY21" fmla="*/ 1940775 h 2668139"/>
                <a:gd name="connsiteX22" fmla="*/ 655443 w 1590278"/>
                <a:gd name="connsiteY22" fmla="*/ 2624843 h 2668139"/>
                <a:gd name="connsiteX23" fmla="*/ 612147 w 1590278"/>
                <a:gd name="connsiteY23" fmla="*/ 2668139 h 2668139"/>
                <a:gd name="connsiteX24" fmla="*/ 438966 w 1590278"/>
                <a:gd name="connsiteY24" fmla="*/ 2668139 h 2668139"/>
                <a:gd name="connsiteX25" fmla="*/ 395670 w 1590278"/>
                <a:gd name="connsiteY25" fmla="*/ 2624843 h 2668139"/>
                <a:gd name="connsiteX26" fmla="*/ 395670 w 1590278"/>
                <a:gd name="connsiteY26" fmla="*/ 1832245 h 2668139"/>
                <a:gd name="connsiteX27" fmla="*/ 395670 w 1590278"/>
                <a:gd name="connsiteY27" fmla="*/ 1713908 h 2668139"/>
                <a:gd name="connsiteX28" fmla="*/ 395670 w 1590278"/>
                <a:gd name="connsiteY28" fmla="*/ 1329499 h 2668139"/>
                <a:gd name="connsiteX29" fmla="*/ 233765 w 1590278"/>
                <a:gd name="connsiteY29" fmla="*/ 1629191 h 2668139"/>
                <a:gd name="connsiteX30" fmla="*/ 175093 w 1590278"/>
                <a:gd name="connsiteY30" fmla="*/ 1646704 h 2668139"/>
                <a:gd name="connsiteX31" fmla="*/ 22725 w 1590278"/>
                <a:gd name="connsiteY31" fmla="*/ 1564389 h 2668139"/>
                <a:gd name="connsiteX32" fmla="*/ 5212 w 1590278"/>
                <a:gd name="connsiteY32" fmla="*/ 1505718 h 2668139"/>
                <a:gd name="connsiteX33" fmla="*/ 395670 w 1590278"/>
                <a:gd name="connsiteY33" fmla="*/ 782967 h 2668139"/>
                <a:gd name="connsiteX34" fmla="*/ 395670 w 1590278"/>
                <a:gd name="connsiteY34" fmla="*/ 781615 h 2668139"/>
                <a:gd name="connsiteX35" fmla="*/ 504200 w 1590278"/>
                <a:gd name="connsiteY35" fmla="*/ 673085 h 2668139"/>
                <a:gd name="connsiteX36" fmla="*/ 595147 w 1590278"/>
                <a:gd name="connsiteY36" fmla="*/ 673085 h 2668139"/>
                <a:gd name="connsiteX37" fmla="*/ 595147 w 1590278"/>
                <a:gd name="connsiteY37" fmla="*/ 582835 h 2668139"/>
                <a:gd name="connsiteX38" fmla="*/ 579378 w 1590278"/>
                <a:gd name="connsiteY38" fmla="*/ 577941 h 2668139"/>
                <a:gd name="connsiteX39" fmla="*/ 395670 w 1590278"/>
                <a:gd name="connsiteY39" fmla="*/ 300789 h 2668139"/>
                <a:gd name="connsiteX40" fmla="*/ 696459 w 1590278"/>
                <a:gd name="connsiteY40" fmla="*/ 0 h 2668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590278" h="2668139">
                  <a:moveTo>
                    <a:pt x="696459" y="0"/>
                  </a:moveTo>
                  <a:cubicBezTo>
                    <a:pt x="862580" y="0"/>
                    <a:pt x="997248" y="134668"/>
                    <a:pt x="997248" y="300789"/>
                  </a:cubicBezTo>
                  <a:cubicBezTo>
                    <a:pt x="997248" y="425380"/>
                    <a:pt x="921498" y="532278"/>
                    <a:pt x="813540" y="577941"/>
                  </a:cubicBezTo>
                  <a:lnTo>
                    <a:pt x="797770" y="582836"/>
                  </a:lnTo>
                  <a:lnTo>
                    <a:pt x="797770" y="673085"/>
                  </a:lnTo>
                  <a:lnTo>
                    <a:pt x="938304" y="673085"/>
                  </a:lnTo>
                  <a:cubicBezTo>
                    <a:pt x="968274" y="673085"/>
                    <a:pt x="995406" y="685233"/>
                    <a:pt x="1015046" y="704873"/>
                  </a:cubicBezTo>
                  <a:lnTo>
                    <a:pt x="1037967" y="738868"/>
                  </a:lnTo>
                  <a:lnTo>
                    <a:pt x="1060789" y="753442"/>
                  </a:lnTo>
                  <a:lnTo>
                    <a:pt x="1582472" y="1500202"/>
                  </a:lnTo>
                  <a:cubicBezTo>
                    <a:pt x="1596166" y="1519804"/>
                    <a:pt x="1591376" y="1546796"/>
                    <a:pt x="1571774" y="1560490"/>
                  </a:cubicBezTo>
                  <a:lnTo>
                    <a:pt x="1429805" y="1659669"/>
                  </a:lnTo>
                  <a:cubicBezTo>
                    <a:pt x="1410202" y="1673363"/>
                    <a:pt x="1383211" y="1668573"/>
                    <a:pt x="1369517" y="1648971"/>
                  </a:cubicBezTo>
                  <a:lnTo>
                    <a:pt x="1046834" y="1187069"/>
                  </a:lnTo>
                  <a:lnTo>
                    <a:pt x="1046834" y="1713908"/>
                  </a:lnTo>
                  <a:lnTo>
                    <a:pt x="1046834" y="1832245"/>
                  </a:lnTo>
                  <a:lnTo>
                    <a:pt x="1046834" y="2624843"/>
                  </a:lnTo>
                  <a:cubicBezTo>
                    <a:pt x="1046834" y="2648755"/>
                    <a:pt x="1027450" y="2668139"/>
                    <a:pt x="1003538" y="2668139"/>
                  </a:cubicBezTo>
                  <a:lnTo>
                    <a:pt x="830357" y="2668139"/>
                  </a:lnTo>
                  <a:cubicBezTo>
                    <a:pt x="806445" y="2668139"/>
                    <a:pt x="787061" y="2648755"/>
                    <a:pt x="787061" y="2624843"/>
                  </a:cubicBezTo>
                  <a:lnTo>
                    <a:pt x="787061" y="1940775"/>
                  </a:lnTo>
                  <a:lnTo>
                    <a:pt x="655443" y="1940775"/>
                  </a:lnTo>
                  <a:lnTo>
                    <a:pt x="655443" y="2624843"/>
                  </a:lnTo>
                  <a:cubicBezTo>
                    <a:pt x="655443" y="2648755"/>
                    <a:pt x="636059" y="2668139"/>
                    <a:pt x="612147" y="2668139"/>
                  </a:cubicBezTo>
                  <a:lnTo>
                    <a:pt x="438966" y="2668139"/>
                  </a:lnTo>
                  <a:cubicBezTo>
                    <a:pt x="415054" y="2668139"/>
                    <a:pt x="395670" y="2648755"/>
                    <a:pt x="395670" y="2624843"/>
                  </a:cubicBezTo>
                  <a:lnTo>
                    <a:pt x="395670" y="1832245"/>
                  </a:lnTo>
                  <a:lnTo>
                    <a:pt x="395670" y="1713908"/>
                  </a:lnTo>
                  <a:lnTo>
                    <a:pt x="395670" y="1329499"/>
                  </a:lnTo>
                  <a:lnTo>
                    <a:pt x="233765" y="1629191"/>
                  </a:lnTo>
                  <a:cubicBezTo>
                    <a:pt x="222399" y="1650229"/>
                    <a:pt x="196131" y="1658070"/>
                    <a:pt x="175093" y="1646704"/>
                  </a:cubicBezTo>
                  <a:lnTo>
                    <a:pt x="22725" y="1564389"/>
                  </a:lnTo>
                  <a:cubicBezTo>
                    <a:pt x="1687" y="1553024"/>
                    <a:pt x="-6154" y="1526756"/>
                    <a:pt x="5212" y="1505718"/>
                  </a:cubicBezTo>
                  <a:lnTo>
                    <a:pt x="395670" y="782967"/>
                  </a:lnTo>
                  <a:lnTo>
                    <a:pt x="395670" y="781615"/>
                  </a:lnTo>
                  <a:cubicBezTo>
                    <a:pt x="395670" y="721676"/>
                    <a:pt x="444261" y="673085"/>
                    <a:pt x="504200" y="673085"/>
                  </a:cubicBezTo>
                  <a:lnTo>
                    <a:pt x="595147" y="673085"/>
                  </a:lnTo>
                  <a:lnTo>
                    <a:pt x="595147" y="582835"/>
                  </a:lnTo>
                  <a:lnTo>
                    <a:pt x="579378" y="577941"/>
                  </a:lnTo>
                  <a:cubicBezTo>
                    <a:pt x="471421" y="532278"/>
                    <a:pt x="395670" y="425380"/>
                    <a:pt x="395670" y="300789"/>
                  </a:cubicBezTo>
                  <a:cubicBezTo>
                    <a:pt x="395670" y="134668"/>
                    <a:pt x="530338" y="0"/>
                    <a:pt x="696459" y="0"/>
                  </a:cubicBezTo>
                  <a:close/>
                </a:path>
              </a:pathLst>
            </a:custGeom>
            <a:solidFill>
              <a:schemeClr val="accent4"/>
            </a:solidFill>
            <a:ln>
              <a:solidFill>
                <a:schemeClr val="tx1"/>
              </a:solidFill>
            </a:ln>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30" name="Freeform 29">
              <a:extLst>
                <a:ext uri="{FF2B5EF4-FFF2-40B4-BE49-F238E27FC236}">
                  <a16:creationId xmlns:a16="http://schemas.microsoft.com/office/drawing/2014/main" id="{B61E9B78-725D-7346-AA78-CA02485FD4DD}"/>
                </a:ext>
              </a:extLst>
            </p:cNvPr>
            <p:cNvSpPr/>
            <p:nvPr/>
          </p:nvSpPr>
          <p:spPr>
            <a:xfrm>
              <a:off x="3092540" y="4073370"/>
              <a:ext cx="445914" cy="748146"/>
            </a:xfrm>
            <a:custGeom>
              <a:avLst/>
              <a:gdLst>
                <a:gd name="connsiteX0" fmla="*/ 696459 w 1590278"/>
                <a:gd name="connsiteY0" fmla="*/ 0 h 2668139"/>
                <a:gd name="connsiteX1" fmla="*/ 997248 w 1590278"/>
                <a:gd name="connsiteY1" fmla="*/ 300789 h 2668139"/>
                <a:gd name="connsiteX2" fmla="*/ 813540 w 1590278"/>
                <a:gd name="connsiteY2" fmla="*/ 577941 h 2668139"/>
                <a:gd name="connsiteX3" fmla="*/ 797770 w 1590278"/>
                <a:gd name="connsiteY3" fmla="*/ 582836 h 2668139"/>
                <a:gd name="connsiteX4" fmla="*/ 797770 w 1590278"/>
                <a:gd name="connsiteY4" fmla="*/ 673085 h 2668139"/>
                <a:gd name="connsiteX5" fmla="*/ 938304 w 1590278"/>
                <a:gd name="connsiteY5" fmla="*/ 673085 h 2668139"/>
                <a:gd name="connsiteX6" fmla="*/ 1015046 w 1590278"/>
                <a:gd name="connsiteY6" fmla="*/ 704873 h 2668139"/>
                <a:gd name="connsiteX7" fmla="*/ 1037967 w 1590278"/>
                <a:gd name="connsiteY7" fmla="*/ 738868 h 2668139"/>
                <a:gd name="connsiteX8" fmla="*/ 1060789 w 1590278"/>
                <a:gd name="connsiteY8" fmla="*/ 753442 h 2668139"/>
                <a:gd name="connsiteX9" fmla="*/ 1582472 w 1590278"/>
                <a:gd name="connsiteY9" fmla="*/ 1500202 h 2668139"/>
                <a:gd name="connsiteX10" fmla="*/ 1571774 w 1590278"/>
                <a:gd name="connsiteY10" fmla="*/ 1560490 h 2668139"/>
                <a:gd name="connsiteX11" fmla="*/ 1429805 w 1590278"/>
                <a:gd name="connsiteY11" fmla="*/ 1659669 h 2668139"/>
                <a:gd name="connsiteX12" fmla="*/ 1369517 w 1590278"/>
                <a:gd name="connsiteY12" fmla="*/ 1648971 h 2668139"/>
                <a:gd name="connsiteX13" fmla="*/ 1046834 w 1590278"/>
                <a:gd name="connsiteY13" fmla="*/ 1187069 h 2668139"/>
                <a:gd name="connsiteX14" fmla="*/ 1046834 w 1590278"/>
                <a:gd name="connsiteY14" fmla="*/ 1713908 h 2668139"/>
                <a:gd name="connsiteX15" fmla="*/ 1046834 w 1590278"/>
                <a:gd name="connsiteY15" fmla="*/ 1832245 h 2668139"/>
                <a:gd name="connsiteX16" fmla="*/ 1046834 w 1590278"/>
                <a:gd name="connsiteY16" fmla="*/ 2624843 h 2668139"/>
                <a:gd name="connsiteX17" fmla="*/ 1003538 w 1590278"/>
                <a:gd name="connsiteY17" fmla="*/ 2668139 h 2668139"/>
                <a:gd name="connsiteX18" fmla="*/ 830357 w 1590278"/>
                <a:gd name="connsiteY18" fmla="*/ 2668139 h 2668139"/>
                <a:gd name="connsiteX19" fmla="*/ 787061 w 1590278"/>
                <a:gd name="connsiteY19" fmla="*/ 2624843 h 2668139"/>
                <a:gd name="connsiteX20" fmla="*/ 787061 w 1590278"/>
                <a:gd name="connsiteY20" fmla="*/ 1940775 h 2668139"/>
                <a:gd name="connsiteX21" fmla="*/ 655443 w 1590278"/>
                <a:gd name="connsiteY21" fmla="*/ 1940775 h 2668139"/>
                <a:gd name="connsiteX22" fmla="*/ 655443 w 1590278"/>
                <a:gd name="connsiteY22" fmla="*/ 2624843 h 2668139"/>
                <a:gd name="connsiteX23" fmla="*/ 612147 w 1590278"/>
                <a:gd name="connsiteY23" fmla="*/ 2668139 h 2668139"/>
                <a:gd name="connsiteX24" fmla="*/ 438966 w 1590278"/>
                <a:gd name="connsiteY24" fmla="*/ 2668139 h 2668139"/>
                <a:gd name="connsiteX25" fmla="*/ 395670 w 1590278"/>
                <a:gd name="connsiteY25" fmla="*/ 2624843 h 2668139"/>
                <a:gd name="connsiteX26" fmla="*/ 395670 w 1590278"/>
                <a:gd name="connsiteY26" fmla="*/ 1832245 h 2668139"/>
                <a:gd name="connsiteX27" fmla="*/ 395670 w 1590278"/>
                <a:gd name="connsiteY27" fmla="*/ 1713908 h 2668139"/>
                <a:gd name="connsiteX28" fmla="*/ 395670 w 1590278"/>
                <a:gd name="connsiteY28" fmla="*/ 1329499 h 2668139"/>
                <a:gd name="connsiteX29" fmla="*/ 233765 w 1590278"/>
                <a:gd name="connsiteY29" fmla="*/ 1629191 h 2668139"/>
                <a:gd name="connsiteX30" fmla="*/ 175093 w 1590278"/>
                <a:gd name="connsiteY30" fmla="*/ 1646704 h 2668139"/>
                <a:gd name="connsiteX31" fmla="*/ 22725 w 1590278"/>
                <a:gd name="connsiteY31" fmla="*/ 1564389 h 2668139"/>
                <a:gd name="connsiteX32" fmla="*/ 5212 w 1590278"/>
                <a:gd name="connsiteY32" fmla="*/ 1505718 h 2668139"/>
                <a:gd name="connsiteX33" fmla="*/ 395670 w 1590278"/>
                <a:gd name="connsiteY33" fmla="*/ 782967 h 2668139"/>
                <a:gd name="connsiteX34" fmla="*/ 395670 w 1590278"/>
                <a:gd name="connsiteY34" fmla="*/ 781615 h 2668139"/>
                <a:gd name="connsiteX35" fmla="*/ 504200 w 1590278"/>
                <a:gd name="connsiteY35" fmla="*/ 673085 h 2668139"/>
                <a:gd name="connsiteX36" fmla="*/ 595147 w 1590278"/>
                <a:gd name="connsiteY36" fmla="*/ 673085 h 2668139"/>
                <a:gd name="connsiteX37" fmla="*/ 595147 w 1590278"/>
                <a:gd name="connsiteY37" fmla="*/ 582835 h 2668139"/>
                <a:gd name="connsiteX38" fmla="*/ 579378 w 1590278"/>
                <a:gd name="connsiteY38" fmla="*/ 577941 h 2668139"/>
                <a:gd name="connsiteX39" fmla="*/ 395670 w 1590278"/>
                <a:gd name="connsiteY39" fmla="*/ 300789 h 2668139"/>
                <a:gd name="connsiteX40" fmla="*/ 696459 w 1590278"/>
                <a:gd name="connsiteY40" fmla="*/ 0 h 2668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590278" h="2668139">
                  <a:moveTo>
                    <a:pt x="696459" y="0"/>
                  </a:moveTo>
                  <a:cubicBezTo>
                    <a:pt x="862580" y="0"/>
                    <a:pt x="997248" y="134668"/>
                    <a:pt x="997248" y="300789"/>
                  </a:cubicBezTo>
                  <a:cubicBezTo>
                    <a:pt x="997248" y="425380"/>
                    <a:pt x="921498" y="532278"/>
                    <a:pt x="813540" y="577941"/>
                  </a:cubicBezTo>
                  <a:lnTo>
                    <a:pt x="797770" y="582836"/>
                  </a:lnTo>
                  <a:lnTo>
                    <a:pt x="797770" y="673085"/>
                  </a:lnTo>
                  <a:lnTo>
                    <a:pt x="938304" y="673085"/>
                  </a:lnTo>
                  <a:cubicBezTo>
                    <a:pt x="968274" y="673085"/>
                    <a:pt x="995406" y="685233"/>
                    <a:pt x="1015046" y="704873"/>
                  </a:cubicBezTo>
                  <a:lnTo>
                    <a:pt x="1037967" y="738868"/>
                  </a:lnTo>
                  <a:lnTo>
                    <a:pt x="1060789" y="753442"/>
                  </a:lnTo>
                  <a:lnTo>
                    <a:pt x="1582472" y="1500202"/>
                  </a:lnTo>
                  <a:cubicBezTo>
                    <a:pt x="1596166" y="1519804"/>
                    <a:pt x="1591376" y="1546796"/>
                    <a:pt x="1571774" y="1560490"/>
                  </a:cubicBezTo>
                  <a:lnTo>
                    <a:pt x="1429805" y="1659669"/>
                  </a:lnTo>
                  <a:cubicBezTo>
                    <a:pt x="1410202" y="1673363"/>
                    <a:pt x="1383211" y="1668573"/>
                    <a:pt x="1369517" y="1648971"/>
                  </a:cubicBezTo>
                  <a:lnTo>
                    <a:pt x="1046834" y="1187069"/>
                  </a:lnTo>
                  <a:lnTo>
                    <a:pt x="1046834" y="1713908"/>
                  </a:lnTo>
                  <a:lnTo>
                    <a:pt x="1046834" y="1832245"/>
                  </a:lnTo>
                  <a:lnTo>
                    <a:pt x="1046834" y="2624843"/>
                  </a:lnTo>
                  <a:cubicBezTo>
                    <a:pt x="1046834" y="2648755"/>
                    <a:pt x="1027450" y="2668139"/>
                    <a:pt x="1003538" y="2668139"/>
                  </a:cubicBezTo>
                  <a:lnTo>
                    <a:pt x="830357" y="2668139"/>
                  </a:lnTo>
                  <a:cubicBezTo>
                    <a:pt x="806445" y="2668139"/>
                    <a:pt x="787061" y="2648755"/>
                    <a:pt x="787061" y="2624843"/>
                  </a:cubicBezTo>
                  <a:lnTo>
                    <a:pt x="787061" y="1940775"/>
                  </a:lnTo>
                  <a:lnTo>
                    <a:pt x="655443" y="1940775"/>
                  </a:lnTo>
                  <a:lnTo>
                    <a:pt x="655443" y="2624843"/>
                  </a:lnTo>
                  <a:cubicBezTo>
                    <a:pt x="655443" y="2648755"/>
                    <a:pt x="636059" y="2668139"/>
                    <a:pt x="612147" y="2668139"/>
                  </a:cubicBezTo>
                  <a:lnTo>
                    <a:pt x="438966" y="2668139"/>
                  </a:lnTo>
                  <a:cubicBezTo>
                    <a:pt x="415054" y="2668139"/>
                    <a:pt x="395670" y="2648755"/>
                    <a:pt x="395670" y="2624843"/>
                  </a:cubicBezTo>
                  <a:lnTo>
                    <a:pt x="395670" y="1832245"/>
                  </a:lnTo>
                  <a:lnTo>
                    <a:pt x="395670" y="1713908"/>
                  </a:lnTo>
                  <a:lnTo>
                    <a:pt x="395670" y="1329499"/>
                  </a:lnTo>
                  <a:lnTo>
                    <a:pt x="233765" y="1629191"/>
                  </a:lnTo>
                  <a:cubicBezTo>
                    <a:pt x="222399" y="1650229"/>
                    <a:pt x="196131" y="1658070"/>
                    <a:pt x="175093" y="1646704"/>
                  </a:cubicBezTo>
                  <a:lnTo>
                    <a:pt x="22725" y="1564389"/>
                  </a:lnTo>
                  <a:cubicBezTo>
                    <a:pt x="1687" y="1553024"/>
                    <a:pt x="-6154" y="1526756"/>
                    <a:pt x="5212" y="1505718"/>
                  </a:cubicBezTo>
                  <a:lnTo>
                    <a:pt x="395670" y="782967"/>
                  </a:lnTo>
                  <a:lnTo>
                    <a:pt x="395670" y="781615"/>
                  </a:lnTo>
                  <a:cubicBezTo>
                    <a:pt x="395670" y="721676"/>
                    <a:pt x="444261" y="673085"/>
                    <a:pt x="504200" y="673085"/>
                  </a:cubicBezTo>
                  <a:lnTo>
                    <a:pt x="595147" y="673085"/>
                  </a:lnTo>
                  <a:lnTo>
                    <a:pt x="595147" y="582835"/>
                  </a:lnTo>
                  <a:lnTo>
                    <a:pt x="579378" y="577941"/>
                  </a:lnTo>
                  <a:cubicBezTo>
                    <a:pt x="471421" y="532278"/>
                    <a:pt x="395670" y="425380"/>
                    <a:pt x="395670" y="300789"/>
                  </a:cubicBezTo>
                  <a:cubicBezTo>
                    <a:pt x="395670" y="134668"/>
                    <a:pt x="530338" y="0"/>
                    <a:pt x="696459" y="0"/>
                  </a:cubicBezTo>
                  <a:close/>
                </a:path>
              </a:pathLst>
            </a:custGeom>
            <a:solidFill>
              <a:schemeClr val="accent6"/>
            </a:solidFill>
            <a:ln>
              <a:solidFill>
                <a:schemeClr val="tx1"/>
              </a:solidFill>
            </a:ln>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47" name="TextBox 46">
              <a:extLst>
                <a:ext uri="{FF2B5EF4-FFF2-40B4-BE49-F238E27FC236}">
                  <a16:creationId xmlns:a16="http://schemas.microsoft.com/office/drawing/2014/main" id="{99E8606F-1692-5748-9565-9AFC18DA52C9}"/>
                </a:ext>
              </a:extLst>
            </p:cNvPr>
            <p:cNvSpPr txBox="1"/>
            <p:nvPr/>
          </p:nvSpPr>
          <p:spPr>
            <a:xfrm>
              <a:off x="866947" y="3704974"/>
              <a:ext cx="880369" cy="369332"/>
            </a:xfrm>
            <a:prstGeom prst="rect">
              <a:avLst/>
            </a:prstGeom>
          </p:spPr>
          <p:txBody>
            <a:bodyPr wrap="none" rtlCol="0">
              <a:spAutoFit/>
            </a:bodyPr>
            <a:lstStyle/>
            <a:p>
              <a:r>
                <a:rPr lang="en-US" dirty="0"/>
                <a:t>Rec. 1</a:t>
              </a:r>
            </a:p>
          </p:txBody>
        </p:sp>
        <p:sp>
          <p:nvSpPr>
            <p:cNvPr id="48" name="TextBox 47">
              <a:extLst>
                <a:ext uri="{FF2B5EF4-FFF2-40B4-BE49-F238E27FC236}">
                  <a16:creationId xmlns:a16="http://schemas.microsoft.com/office/drawing/2014/main" id="{773C845E-3508-9242-8D40-90F4C06315DA}"/>
                </a:ext>
              </a:extLst>
            </p:cNvPr>
            <p:cNvSpPr txBox="1"/>
            <p:nvPr/>
          </p:nvSpPr>
          <p:spPr>
            <a:xfrm>
              <a:off x="1866117" y="3704974"/>
              <a:ext cx="880369" cy="369332"/>
            </a:xfrm>
            <a:prstGeom prst="rect">
              <a:avLst/>
            </a:prstGeom>
          </p:spPr>
          <p:txBody>
            <a:bodyPr wrap="none" rtlCol="0">
              <a:spAutoFit/>
            </a:bodyPr>
            <a:lstStyle/>
            <a:p>
              <a:r>
                <a:rPr lang="en-US" dirty="0"/>
                <a:t>Rec. 2</a:t>
              </a:r>
            </a:p>
          </p:txBody>
        </p:sp>
        <p:sp>
          <p:nvSpPr>
            <p:cNvPr id="49" name="TextBox 48">
              <a:extLst>
                <a:ext uri="{FF2B5EF4-FFF2-40B4-BE49-F238E27FC236}">
                  <a16:creationId xmlns:a16="http://schemas.microsoft.com/office/drawing/2014/main" id="{5F74B41E-DDEB-284A-8F80-2A842531B4D8}"/>
                </a:ext>
              </a:extLst>
            </p:cNvPr>
            <p:cNvSpPr txBox="1"/>
            <p:nvPr/>
          </p:nvSpPr>
          <p:spPr>
            <a:xfrm>
              <a:off x="2865286" y="3704974"/>
              <a:ext cx="880369" cy="369332"/>
            </a:xfrm>
            <a:prstGeom prst="rect">
              <a:avLst/>
            </a:prstGeom>
          </p:spPr>
          <p:txBody>
            <a:bodyPr wrap="none" rtlCol="0">
              <a:spAutoFit/>
            </a:bodyPr>
            <a:lstStyle/>
            <a:p>
              <a:r>
                <a:rPr lang="en-US" dirty="0"/>
                <a:t>Rec. 3</a:t>
              </a:r>
            </a:p>
          </p:txBody>
        </p:sp>
      </p:grpSp>
      <p:grpSp>
        <p:nvGrpSpPr>
          <p:cNvPr id="53" name="Group 52">
            <a:extLst>
              <a:ext uri="{FF2B5EF4-FFF2-40B4-BE49-F238E27FC236}">
                <a16:creationId xmlns:a16="http://schemas.microsoft.com/office/drawing/2014/main" id="{46EC3D3B-6786-FE45-BAB0-7064C0E6035A}"/>
              </a:ext>
            </a:extLst>
          </p:cNvPr>
          <p:cNvGrpSpPr/>
          <p:nvPr/>
        </p:nvGrpSpPr>
        <p:grpSpPr>
          <a:xfrm>
            <a:off x="4498766" y="4085112"/>
            <a:ext cx="3426228" cy="1446177"/>
            <a:chOff x="4486574" y="3541039"/>
            <a:chExt cx="3426228" cy="1446177"/>
          </a:xfrm>
        </p:grpSpPr>
        <p:grpSp>
          <p:nvGrpSpPr>
            <p:cNvPr id="28" name="Group 27">
              <a:extLst>
                <a:ext uri="{FF2B5EF4-FFF2-40B4-BE49-F238E27FC236}">
                  <a16:creationId xmlns:a16="http://schemas.microsoft.com/office/drawing/2014/main" id="{B2A46285-436E-B647-BBF8-D3B1B661A29C}"/>
                </a:ext>
              </a:extLst>
            </p:cNvPr>
            <p:cNvGrpSpPr/>
            <p:nvPr/>
          </p:nvGrpSpPr>
          <p:grpSpPr>
            <a:xfrm>
              <a:off x="4499497" y="3979852"/>
              <a:ext cx="769012" cy="935183"/>
              <a:chOff x="4499497" y="4136968"/>
              <a:chExt cx="769012" cy="935183"/>
            </a:xfrm>
          </p:grpSpPr>
          <p:sp>
            <p:nvSpPr>
              <p:cNvPr id="17" name="Freeform 16">
                <a:extLst>
                  <a:ext uri="{FF2B5EF4-FFF2-40B4-BE49-F238E27FC236}">
                    <a16:creationId xmlns:a16="http://schemas.microsoft.com/office/drawing/2014/main" id="{91E824AF-915A-0041-96F6-EF8F5CFF7BAA}"/>
                  </a:ext>
                </a:extLst>
              </p:cNvPr>
              <p:cNvSpPr/>
              <p:nvPr/>
            </p:nvSpPr>
            <p:spPr>
              <a:xfrm>
                <a:off x="4670195" y="4136968"/>
                <a:ext cx="445914" cy="748146"/>
              </a:xfrm>
              <a:custGeom>
                <a:avLst/>
                <a:gdLst>
                  <a:gd name="connsiteX0" fmla="*/ 696459 w 1590278"/>
                  <a:gd name="connsiteY0" fmla="*/ 0 h 2668139"/>
                  <a:gd name="connsiteX1" fmla="*/ 997248 w 1590278"/>
                  <a:gd name="connsiteY1" fmla="*/ 300789 h 2668139"/>
                  <a:gd name="connsiteX2" fmla="*/ 813540 w 1590278"/>
                  <a:gd name="connsiteY2" fmla="*/ 577941 h 2668139"/>
                  <a:gd name="connsiteX3" fmla="*/ 797770 w 1590278"/>
                  <a:gd name="connsiteY3" fmla="*/ 582836 h 2668139"/>
                  <a:gd name="connsiteX4" fmla="*/ 797770 w 1590278"/>
                  <a:gd name="connsiteY4" fmla="*/ 673085 h 2668139"/>
                  <a:gd name="connsiteX5" fmla="*/ 938304 w 1590278"/>
                  <a:gd name="connsiteY5" fmla="*/ 673085 h 2668139"/>
                  <a:gd name="connsiteX6" fmla="*/ 1015046 w 1590278"/>
                  <a:gd name="connsiteY6" fmla="*/ 704873 h 2668139"/>
                  <a:gd name="connsiteX7" fmla="*/ 1037967 w 1590278"/>
                  <a:gd name="connsiteY7" fmla="*/ 738868 h 2668139"/>
                  <a:gd name="connsiteX8" fmla="*/ 1060789 w 1590278"/>
                  <a:gd name="connsiteY8" fmla="*/ 753442 h 2668139"/>
                  <a:gd name="connsiteX9" fmla="*/ 1582472 w 1590278"/>
                  <a:gd name="connsiteY9" fmla="*/ 1500202 h 2668139"/>
                  <a:gd name="connsiteX10" fmla="*/ 1571774 w 1590278"/>
                  <a:gd name="connsiteY10" fmla="*/ 1560490 h 2668139"/>
                  <a:gd name="connsiteX11" fmla="*/ 1429805 w 1590278"/>
                  <a:gd name="connsiteY11" fmla="*/ 1659669 h 2668139"/>
                  <a:gd name="connsiteX12" fmla="*/ 1369517 w 1590278"/>
                  <a:gd name="connsiteY12" fmla="*/ 1648971 h 2668139"/>
                  <a:gd name="connsiteX13" fmla="*/ 1046834 w 1590278"/>
                  <a:gd name="connsiteY13" fmla="*/ 1187069 h 2668139"/>
                  <a:gd name="connsiteX14" fmla="*/ 1046834 w 1590278"/>
                  <a:gd name="connsiteY14" fmla="*/ 1713908 h 2668139"/>
                  <a:gd name="connsiteX15" fmla="*/ 1046834 w 1590278"/>
                  <a:gd name="connsiteY15" fmla="*/ 1832245 h 2668139"/>
                  <a:gd name="connsiteX16" fmla="*/ 1046834 w 1590278"/>
                  <a:gd name="connsiteY16" fmla="*/ 2624843 h 2668139"/>
                  <a:gd name="connsiteX17" fmla="*/ 1003538 w 1590278"/>
                  <a:gd name="connsiteY17" fmla="*/ 2668139 h 2668139"/>
                  <a:gd name="connsiteX18" fmla="*/ 830357 w 1590278"/>
                  <a:gd name="connsiteY18" fmla="*/ 2668139 h 2668139"/>
                  <a:gd name="connsiteX19" fmla="*/ 787061 w 1590278"/>
                  <a:gd name="connsiteY19" fmla="*/ 2624843 h 2668139"/>
                  <a:gd name="connsiteX20" fmla="*/ 787061 w 1590278"/>
                  <a:gd name="connsiteY20" fmla="*/ 1940775 h 2668139"/>
                  <a:gd name="connsiteX21" fmla="*/ 655443 w 1590278"/>
                  <a:gd name="connsiteY21" fmla="*/ 1940775 h 2668139"/>
                  <a:gd name="connsiteX22" fmla="*/ 655443 w 1590278"/>
                  <a:gd name="connsiteY22" fmla="*/ 2624843 h 2668139"/>
                  <a:gd name="connsiteX23" fmla="*/ 612147 w 1590278"/>
                  <a:gd name="connsiteY23" fmla="*/ 2668139 h 2668139"/>
                  <a:gd name="connsiteX24" fmla="*/ 438966 w 1590278"/>
                  <a:gd name="connsiteY24" fmla="*/ 2668139 h 2668139"/>
                  <a:gd name="connsiteX25" fmla="*/ 395670 w 1590278"/>
                  <a:gd name="connsiteY25" fmla="*/ 2624843 h 2668139"/>
                  <a:gd name="connsiteX26" fmla="*/ 395670 w 1590278"/>
                  <a:gd name="connsiteY26" fmla="*/ 1832245 h 2668139"/>
                  <a:gd name="connsiteX27" fmla="*/ 395670 w 1590278"/>
                  <a:gd name="connsiteY27" fmla="*/ 1713908 h 2668139"/>
                  <a:gd name="connsiteX28" fmla="*/ 395670 w 1590278"/>
                  <a:gd name="connsiteY28" fmla="*/ 1329499 h 2668139"/>
                  <a:gd name="connsiteX29" fmla="*/ 233765 w 1590278"/>
                  <a:gd name="connsiteY29" fmla="*/ 1629191 h 2668139"/>
                  <a:gd name="connsiteX30" fmla="*/ 175093 w 1590278"/>
                  <a:gd name="connsiteY30" fmla="*/ 1646704 h 2668139"/>
                  <a:gd name="connsiteX31" fmla="*/ 22725 w 1590278"/>
                  <a:gd name="connsiteY31" fmla="*/ 1564389 h 2668139"/>
                  <a:gd name="connsiteX32" fmla="*/ 5212 w 1590278"/>
                  <a:gd name="connsiteY32" fmla="*/ 1505718 h 2668139"/>
                  <a:gd name="connsiteX33" fmla="*/ 395670 w 1590278"/>
                  <a:gd name="connsiteY33" fmla="*/ 782967 h 2668139"/>
                  <a:gd name="connsiteX34" fmla="*/ 395670 w 1590278"/>
                  <a:gd name="connsiteY34" fmla="*/ 781615 h 2668139"/>
                  <a:gd name="connsiteX35" fmla="*/ 504200 w 1590278"/>
                  <a:gd name="connsiteY35" fmla="*/ 673085 h 2668139"/>
                  <a:gd name="connsiteX36" fmla="*/ 595147 w 1590278"/>
                  <a:gd name="connsiteY36" fmla="*/ 673085 h 2668139"/>
                  <a:gd name="connsiteX37" fmla="*/ 595147 w 1590278"/>
                  <a:gd name="connsiteY37" fmla="*/ 582835 h 2668139"/>
                  <a:gd name="connsiteX38" fmla="*/ 579378 w 1590278"/>
                  <a:gd name="connsiteY38" fmla="*/ 577941 h 2668139"/>
                  <a:gd name="connsiteX39" fmla="*/ 395670 w 1590278"/>
                  <a:gd name="connsiteY39" fmla="*/ 300789 h 2668139"/>
                  <a:gd name="connsiteX40" fmla="*/ 696459 w 1590278"/>
                  <a:gd name="connsiteY40" fmla="*/ 0 h 2668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590278" h="2668139">
                    <a:moveTo>
                      <a:pt x="696459" y="0"/>
                    </a:moveTo>
                    <a:cubicBezTo>
                      <a:pt x="862580" y="0"/>
                      <a:pt x="997248" y="134668"/>
                      <a:pt x="997248" y="300789"/>
                    </a:cubicBezTo>
                    <a:cubicBezTo>
                      <a:pt x="997248" y="425380"/>
                      <a:pt x="921498" y="532278"/>
                      <a:pt x="813540" y="577941"/>
                    </a:cubicBezTo>
                    <a:lnTo>
                      <a:pt x="797770" y="582836"/>
                    </a:lnTo>
                    <a:lnTo>
                      <a:pt x="797770" y="673085"/>
                    </a:lnTo>
                    <a:lnTo>
                      <a:pt x="938304" y="673085"/>
                    </a:lnTo>
                    <a:cubicBezTo>
                      <a:pt x="968274" y="673085"/>
                      <a:pt x="995406" y="685233"/>
                      <a:pt x="1015046" y="704873"/>
                    </a:cubicBezTo>
                    <a:lnTo>
                      <a:pt x="1037967" y="738868"/>
                    </a:lnTo>
                    <a:lnTo>
                      <a:pt x="1060789" y="753442"/>
                    </a:lnTo>
                    <a:lnTo>
                      <a:pt x="1582472" y="1500202"/>
                    </a:lnTo>
                    <a:cubicBezTo>
                      <a:pt x="1596166" y="1519804"/>
                      <a:pt x="1591376" y="1546796"/>
                      <a:pt x="1571774" y="1560490"/>
                    </a:cubicBezTo>
                    <a:lnTo>
                      <a:pt x="1429805" y="1659669"/>
                    </a:lnTo>
                    <a:cubicBezTo>
                      <a:pt x="1410202" y="1673363"/>
                      <a:pt x="1383211" y="1668573"/>
                      <a:pt x="1369517" y="1648971"/>
                    </a:cubicBezTo>
                    <a:lnTo>
                      <a:pt x="1046834" y="1187069"/>
                    </a:lnTo>
                    <a:lnTo>
                      <a:pt x="1046834" y="1713908"/>
                    </a:lnTo>
                    <a:lnTo>
                      <a:pt x="1046834" y="1832245"/>
                    </a:lnTo>
                    <a:lnTo>
                      <a:pt x="1046834" y="2624843"/>
                    </a:lnTo>
                    <a:cubicBezTo>
                      <a:pt x="1046834" y="2648755"/>
                      <a:pt x="1027450" y="2668139"/>
                      <a:pt x="1003538" y="2668139"/>
                    </a:cubicBezTo>
                    <a:lnTo>
                      <a:pt x="830357" y="2668139"/>
                    </a:lnTo>
                    <a:cubicBezTo>
                      <a:pt x="806445" y="2668139"/>
                      <a:pt x="787061" y="2648755"/>
                      <a:pt x="787061" y="2624843"/>
                    </a:cubicBezTo>
                    <a:lnTo>
                      <a:pt x="787061" y="1940775"/>
                    </a:lnTo>
                    <a:lnTo>
                      <a:pt x="655443" y="1940775"/>
                    </a:lnTo>
                    <a:lnTo>
                      <a:pt x="655443" y="2624843"/>
                    </a:lnTo>
                    <a:cubicBezTo>
                      <a:pt x="655443" y="2648755"/>
                      <a:pt x="636059" y="2668139"/>
                      <a:pt x="612147" y="2668139"/>
                    </a:cubicBezTo>
                    <a:lnTo>
                      <a:pt x="438966" y="2668139"/>
                    </a:lnTo>
                    <a:cubicBezTo>
                      <a:pt x="415054" y="2668139"/>
                      <a:pt x="395670" y="2648755"/>
                      <a:pt x="395670" y="2624843"/>
                    </a:cubicBezTo>
                    <a:lnTo>
                      <a:pt x="395670" y="1832245"/>
                    </a:lnTo>
                    <a:lnTo>
                      <a:pt x="395670" y="1713908"/>
                    </a:lnTo>
                    <a:lnTo>
                      <a:pt x="395670" y="1329499"/>
                    </a:lnTo>
                    <a:lnTo>
                      <a:pt x="233765" y="1629191"/>
                    </a:lnTo>
                    <a:cubicBezTo>
                      <a:pt x="222399" y="1650229"/>
                      <a:pt x="196131" y="1658070"/>
                      <a:pt x="175093" y="1646704"/>
                    </a:cubicBezTo>
                    <a:lnTo>
                      <a:pt x="22725" y="1564389"/>
                    </a:lnTo>
                    <a:cubicBezTo>
                      <a:pt x="1687" y="1553024"/>
                      <a:pt x="-6154" y="1526756"/>
                      <a:pt x="5212" y="1505718"/>
                    </a:cubicBezTo>
                    <a:lnTo>
                      <a:pt x="395670" y="782967"/>
                    </a:lnTo>
                    <a:lnTo>
                      <a:pt x="395670" y="781615"/>
                    </a:lnTo>
                    <a:cubicBezTo>
                      <a:pt x="395670" y="721676"/>
                      <a:pt x="444261" y="673085"/>
                      <a:pt x="504200" y="673085"/>
                    </a:cubicBezTo>
                    <a:lnTo>
                      <a:pt x="595147" y="673085"/>
                    </a:lnTo>
                    <a:lnTo>
                      <a:pt x="595147" y="582835"/>
                    </a:lnTo>
                    <a:lnTo>
                      <a:pt x="579378" y="577941"/>
                    </a:lnTo>
                    <a:cubicBezTo>
                      <a:pt x="471421" y="532278"/>
                      <a:pt x="395670" y="425380"/>
                      <a:pt x="395670" y="300789"/>
                    </a:cubicBezTo>
                    <a:cubicBezTo>
                      <a:pt x="395670" y="134668"/>
                      <a:pt x="530338" y="0"/>
                      <a:pt x="696459" y="0"/>
                    </a:cubicBezTo>
                    <a:close/>
                  </a:path>
                </a:pathLst>
              </a:custGeom>
              <a:solidFill>
                <a:schemeClr val="accent4"/>
              </a:solidFill>
              <a:ln>
                <a:solidFill>
                  <a:schemeClr val="tx1"/>
                </a:solidFill>
              </a:ln>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20" name="Freeform 19">
                <a:extLst>
                  <a:ext uri="{FF2B5EF4-FFF2-40B4-BE49-F238E27FC236}">
                    <a16:creationId xmlns:a16="http://schemas.microsoft.com/office/drawing/2014/main" id="{09260165-CD4F-B54E-9E47-FC0375C1D2E3}"/>
                  </a:ext>
                </a:extLst>
              </p:cNvPr>
              <p:cNvSpPr/>
              <p:nvPr/>
            </p:nvSpPr>
            <p:spPr>
              <a:xfrm>
                <a:off x="4499497" y="4324005"/>
                <a:ext cx="445914" cy="748146"/>
              </a:xfrm>
              <a:custGeom>
                <a:avLst/>
                <a:gdLst>
                  <a:gd name="connsiteX0" fmla="*/ 696459 w 1590278"/>
                  <a:gd name="connsiteY0" fmla="*/ 0 h 2668139"/>
                  <a:gd name="connsiteX1" fmla="*/ 997248 w 1590278"/>
                  <a:gd name="connsiteY1" fmla="*/ 300789 h 2668139"/>
                  <a:gd name="connsiteX2" fmla="*/ 813540 w 1590278"/>
                  <a:gd name="connsiteY2" fmla="*/ 577941 h 2668139"/>
                  <a:gd name="connsiteX3" fmla="*/ 797770 w 1590278"/>
                  <a:gd name="connsiteY3" fmla="*/ 582836 h 2668139"/>
                  <a:gd name="connsiteX4" fmla="*/ 797770 w 1590278"/>
                  <a:gd name="connsiteY4" fmla="*/ 673085 h 2668139"/>
                  <a:gd name="connsiteX5" fmla="*/ 938304 w 1590278"/>
                  <a:gd name="connsiteY5" fmla="*/ 673085 h 2668139"/>
                  <a:gd name="connsiteX6" fmla="*/ 1015046 w 1590278"/>
                  <a:gd name="connsiteY6" fmla="*/ 704873 h 2668139"/>
                  <a:gd name="connsiteX7" fmla="*/ 1037967 w 1590278"/>
                  <a:gd name="connsiteY7" fmla="*/ 738868 h 2668139"/>
                  <a:gd name="connsiteX8" fmla="*/ 1060789 w 1590278"/>
                  <a:gd name="connsiteY8" fmla="*/ 753442 h 2668139"/>
                  <a:gd name="connsiteX9" fmla="*/ 1582472 w 1590278"/>
                  <a:gd name="connsiteY9" fmla="*/ 1500202 h 2668139"/>
                  <a:gd name="connsiteX10" fmla="*/ 1571774 w 1590278"/>
                  <a:gd name="connsiteY10" fmla="*/ 1560490 h 2668139"/>
                  <a:gd name="connsiteX11" fmla="*/ 1429805 w 1590278"/>
                  <a:gd name="connsiteY11" fmla="*/ 1659669 h 2668139"/>
                  <a:gd name="connsiteX12" fmla="*/ 1369517 w 1590278"/>
                  <a:gd name="connsiteY12" fmla="*/ 1648971 h 2668139"/>
                  <a:gd name="connsiteX13" fmla="*/ 1046834 w 1590278"/>
                  <a:gd name="connsiteY13" fmla="*/ 1187069 h 2668139"/>
                  <a:gd name="connsiteX14" fmla="*/ 1046834 w 1590278"/>
                  <a:gd name="connsiteY14" fmla="*/ 1713908 h 2668139"/>
                  <a:gd name="connsiteX15" fmla="*/ 1046834 w 1590278"/>
                  <a:gd name="connsiteY15" fmla="*/ 1832245 h 2668139"/>
                  <a:gd name="connsiteX16" fmla="*/ 1046834 w 1590278"/>
                  <a:gd name="connsiteY16" fmla="*/ 2624843 h 2668139"/>
                  <a:gd name="connsiteX17" fmla="*/ 1003538 w 1590278"/>
                  <a:gd name="connsiteY17" fmla="*/ 2668139 h 2668139"/>
                  <a:gd name="connsiteX18" fmla="*/ 830357 w 1590278"/>
                  <a:gd name="connsiteY18" fmla="*/ 2668139 h 2668139"/>
                  <a:gd name="connsiteX19" fmla="*/ 787061 w 1590278"/>
                  <a:gd name="connsiteY19" fmla="*/ 2624843 h 2668139"/>
                  <a:gd name="connsiteX20" fmla="*/ 787061 w 1590278"/>
                  <a:gd name="connsiteY20" fmla="*/ 1940775 h 2668139"/>
                  <a:gd name="connsiteX21" fmla="*/ 655443 w 1590278"/>
                  <a:gd name="connsiteY21" fmla="*/ 1940775 h 2668139"/>
                  <a:gd name="connsiteX22" fmla="*/ 655443 w 1590278"/>
                  <a:gd name="connsiteY22" fmla="*/ 2624843 h 2668139"/>
                  <a:gd name="connsiteX23" fmla="*/ 612147 w 1590278"/>
                  <a:gd name="connsiteY23" fmla="*/ 2668139 h 2668139"/>
                  <a:gd name="connsiteX24" fmla="*/ 438966 w 1590278"/>
                  <a:gd name="connsiteY24" fmla="*/ 2668139 h 2668139"/>
                  <a:gd name="connsiteX25" fmla="*/ 395670 w 1590278"/>
                  <a:gd name="connsiteY25" fmla="*/ 2624843 h 2668139"/>
                  <a:gd name="connsiteX26" fmla="*/ 395670 w 1590278"/>
                  <a:gd name="connsiteY26" fmla="*/ 1832245 h 2668139"/>
                  <a:gd name="connsiteX27" fmla="*/ 395670 w 1590278"/>
                  <a:gd name="connsiteY27" fmla="*/ 1713908 h 2668139"/>
                  <a:gd name="connsiteX28" fmla="*/ 395670 w 1590278"/>
                  <a:gd name="connsiteY28" fmla="*/ 1329499 h 2668139"/>
                  <a:gd name="connsiteX29" fmla="*/ 233765 w 1590278"/>
                  <a:gd name="connsiteY29" fmla="*/ 1629191 h 2668139"/>
                  <a:gd name="connsiteX30" fmla="*/ 175093 w 1590278"/>
                  <a:gd name="connsiteY30" fmla="*/ 1646704 h 2668139"/>
                  <a:gd name="connsiteX31" fmla="*/ 22725 w 1590278"/>
                  <a:gd name="connsiteY31" fmla="*/ 1564389 h 2668139"/>
                  <a:gd name="connsiteX32" fmla="*/ 5212 w 1590278"/>
                  <a:gd name="connsiteY32" fmla="*/ 1505718 h 2668139"/>
                  <a:gd name="connsiteX33" fmla="*/ 395670 w 1590278"/>
                  <a:gd name="connsiteY33" fmla="*/ 782967 h 2668139"/>
                  <a:gd name="connsiteX34" fmla="*/ 395670 w 1590278"/>
                  <a:gd name="connsiteY34" fmla="*/ 781615 h 2668139"/>
                  <a:gd name="connsiteX35" fmla="*/ 504200 w 1590278"/>
                  <a:gd name="connsiteY35" fmla="*/ 673085 h 2668139"/>
                  <a:gd name="connsiteX36" fmla="*/ 595147 w 1590278"/>
                  <a:gd name="connsiteY36" fmla="*/ 673085 h 2668139"/>
                  <a:gd name="connsiteX37" fmla="*/ 595147 w 1590278"/>
                  <a:gd name="connsiteY37" fmla="*/ 582835 h 2668139"/>
                  <a:gd name="connsiteX38" fmla="*/ 579378 w 1590278"/>
                  <a:gd name="connsiteY38" fmla="*/ 577941 h 2668139"/>
                  <a:gd name="connsiteX39" fmla="*/ 395670 w 1590278"/>
                  <a:gd name="connsiteY39" fmla="*/ 300789 h 2668139"/>
                  <a:gd name="connsiteX40" fmla="*/ 696459 w 1590278"/>
                  <a:gd name="connsiteY40" fmla="*/ 0 h 2668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590278" h="2668139">
                    <a:moveTo>
                      <a:pt x="696459" y="0"/>
                    </a:moveTo>
                    <a:cubicBezTo>
                      <a:pt x="862580" y="0"/>
                      <a:pt x="997248" y="134668"/>
                      <a:pt x="997248" y="300789"/>
                    </a:cubicBezTo>
                    <a:cubicBezTo>
                      <a:pt x="997248" y="425380"/>
                      <a:pt x="921498" y="532278"/>
                      <a:pt x="813540" y="577941"/>
                    </a:cubicBezTo>
                    <a:lnTo>
                      <a:pt x="797770" y="582836"/>
                    </a:lnTo>
                    <a:lnTo>
                      <a:pt x="797770" y="673085"/>
                    </a:lnTo>
                    <a:lnTo>
                      <a:pt x="938304" y="673085"/>
                    </a:lnTo>
                    <a:cubicBezTo>
                      <a:pt x="968274" y="673085"/>
                      <a:pt x="995406" y="685233"/>
                      <a:pt x="1015046" y="704873"/>
                    </a:cubicBezTo>
                    <a:lnTo>
                      <a:pt x="1037967" y="738868"/>
                    </a:lnTo>
                    <a:lnTo>
                      <a:pt x="1060789" y="753442"/>
                    </a:lnTo>
                    <a:lnTo>
                      <a:pt x="1582472" y="1500202"/>
                    </a:lnTo>
                    <a:cubicBezTo>
                      <a:pt x="1596166" y="1519804"/>
                      <a:pt x="1591376" y="1546796"/>
                      <a:pt x="1571774" y="1560490"/>
                    </a:cubicBezTo>
                    <a:lnTo>
                      <a:pt x="1429805" y="1659669"/>
                    </a:lnTo>
                    <a:cubicBezTo>
                      <a:pt x="1410202" y="1673363"/>
                      <a:pt x="1383211" y="1668573"/>
                      <a:pt x="1369517" y="1648971"/>
                    </a:cubicBezTo>
                    <a:lnTo>
                      <a:pt x="1046834" y="1187069"/>
                    </a:lnTo>
                    <a:lnTo>
                      <a:pt x="1046834" y="1713908"/>
                    </a:lnTo>
                    <a:lnTo>
                      <a:pt x="1046834" y="1832245"/>
                    </a:lnTo>
                    <a:lnTo>
                      <a:pt x="1046834" y="2624843"/>
                    </a:lnTo>
                    <a:cubicBezTo>
                      <a:pt x="1046834" y="2648755"/>
                      <a:pt x="1027450" y="2668139"/>
                      <a:pt x="1003538" y="2668139"/>
                    </a:cubicBezTo>
                    <a:lnTo>
                      <a:pt x="830357" y="2668139"/>
                    </a:lnTo>
                    <a:cubicBezTo>
                      <a:pt x="806445" y="2668139"/>
                      <a:pt x="787061" y="2648755"/>
                      <a:pt x="787061" y="2624843"/>
                    </a:cubicBezTo>
                    <a:lnTo>
                      <a:pt x="787061" y="1940775"/>
                    </a:lnTo>
                    <a:lnTo>
                      <a:pt x="655443" y="1940775"/>
                    </a:lnTo>
                    <a:lnTo>
                      <a:pt x="655443" y="2624843"/>
                    </a:lnTo>
                    <a:cubicBezTo>
                      <a:pt x="655443" y="2648755"/>
                      <a:pt x="636059" y="2668139"/>
                      <a:pt x="612147" y="2668139"/>
                    </a:cubicBezTo>
                    <a:lnTo>
                      <a:pt x="438966" y="2668139"/>
                    </a:lnTo>
                    <a:cubicBezTo>
                      <a:pt x="415054" y="2668139"/>
                      <a:pt x="395670" y="2648755"/>
                      <a:pt x="395670" y="2624843"/>
                    </a:cubicBezTo>
                    <a:lnTo>
                      <a:pt x="395670" y="1832245"/>
                    </a:lnTo>
                    <a:lnTo>
                      <a:pt x="395670" y="1713908"/>
                    </a:lnTo>
                    <a:lnTo>
                      <a:pt x="395670" y="1329499"/>
                    </a:lnTo>
                    <a:lnTo>
                      <a:pt x="233765" y="1629191"/>
                    </a:lnTo>
                    <a:cubicBezTo>
                      <a:pt x="222399" y="1650229"/>
                      <a:pt x="196131" y="1658070"/>
                      <a:pt x="175093" y="1646704"/>
                    </a:cubicBezTo>
                    <a:lnTo>
                      <a:pt x="22725" y="1564389"/>
                    </a:lnTo>
                    <a:cubicBezTo>
                      <a:pt x="1687" y="1553024"/>
                      <a:pt x="-6154" y="1526756"/>
                      <a:pt x="5212" y="1505718"/>
                    </a:cubicBezTo>
                    <a:lnTo>
                      <a:pt x="395670" y="782967"/>
                    </a:lnTo>
                    <a:lnTo>
                      <a:pt x="395670" y="781615"/>
                    </a:lnTo>
                    <a:cubicBezTo>
                      <a:pt x="395670" y="721676"/>
                      <a:pt x="444261" y="673085"/>
                      <a:pt x="504200" y="673085"/>
                    </a:cubicBezTo>
                    <a:lnTo>
                      <a:pt x="595147" y="673085"/>
                    </a:lnTo>
                    <a:lnTo>
                      <a:pt x="595147" y="582835"/>
                    </a:lnTo>
                    <a:lnTo>
                      <a:pt x="579378" y="577941"/>
                    </a:lnTo>
                    <a:cubicBezTo>
                      <a:pt x="471421" y="532278"/>
                      <a:pt x="395670" y="425380"/>
                      <a:pt x="395670" y="300789"/>
                    </a:cubicBezTo>
                    <a:cubicBezTo>
                      <a:pt x="395670" y="134668"/>
                      <a:pt x="530338" y="0"/>
                      <a:pt x="696459" y="0"/>
                    </a:cubicBezTo>
                    <a:close/>
                  </a:path>
                </a:pathLst>
              </a:custGeom>
              <a:solidFill>
                <a:schemeClr val="accent4"/>
              </a:solidFill>
              <a:ln>
                <a:solidFill>
                  <a:schemeClr val="tx1"/>
                </a:solidFill>
              </a:ln>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21" name="Freeform 20">
                <a:extLst>
                  <a:ext uri="{FF2B5EF4-FFF2-40B4-BE49-F238E27FC236}">
                    <a16:creationId xmlns:a16="http://schemas.microsoft.com/office/drawing/2014/main" id="{695E8B0C-0E3F-A74F-979D-B74E730A9A81}"/>
                  </a:ext>
                </a:extLst>
              </p:cNvPr>
              <p:cNvSpPr/>
              <p:nvPr/>
            </p:nvSpPr>
            <p:spPr>
              <a:xfrm>
                <a:off x="4822595" y="4289368"/>
                <a:ext cx="445914" cy="748146"/>
              </a:xfrm>
              <a:custGeom>
                <a:avLst/>
                <a:gdLst>
                  <a:gd name="connsiteX0" fmla="*/ 696459 w 1590278"/>
                  <a:gd name="connsiteY0" fmla="*/ 0 h 2668139"/>
                  <a:gd name="connsiteX1" fmla="*/ 997248 w 1590278"/>
                  <a:gd name="connsiteY1" fmla="*/ 300789 h 2668139"/>
                  <a:gd name="connsiteX2" fmla="*/ 813540 w 1590278"/>
                  <a:gd name="connsiteY2" fmla="*/ 577941 h 2668139"/>
                  <a:gd name="connsiteX3" fmla="*/ 797770 w 1590278"/>
                  <a:gd name="connsiteY3" fmla="*/ 582836 h 2668139"/>
                  <a:gd name="connsiteX4" fmla="*/ 797770 w 1590278"/>
                  <a:gd name="connsiteY4" fmla="*/ 673085 h 2668139"/>
                  <a:gd name="connsiteX5" fmla="*/ 938304 w 1590278"/>
                  <a:gd name="connsiteY5" fmla="*/ 673085 h 2668139"/>
                  <a:gd name="connsiteX6" fmla="*/ 1015046 w 1590278"/>
                  <a:gd name="connsiteY6" fmla="*/ 704873 h 2668139"/>
                  <a:gd name="connsiteX7" fmla="*/ 1037967 w 1590278"/>
                  <a:gd name="connsiteY7" fmla="*/ 738868 h 2668139"/>
                  <a:gd name="connsiteX8" fmla="*/ 1060789 w 1590278"/>
                  <a:gd name="connsiteY8" fmla="*/ 753442 h 2668139"/>
                  <a:gd name="connsiteX9" fmla="*/ 1582472 w 1590278"/>
                  <a:gd name="connsiteY9" fmla="*/ 1500202 h 2668139"/>
                  <a:gd name="connsiteX10" fmla="*/ 1571774 w 1590278"/>
                  <a:gd name="connsiteY10" fmla="*/ 1560490 h 2668139"/>
                  <a:gd name="connsiteX11" fmla="*/ 1429805 w 1590278"/>
                  <a:gd name="connsiteY11" fmla="*/ 1659669 h 2668139"/>
                  <a:gd name="connsiteX12" fmla="*/ 1369517 w 1590278"/>
                  <a:gd name="connsiteY12" fmla="*/ 1648971 h 2668139"/>
                  <a:gd name="connsiteX13" fmla="*/ 1046834 w 1590278"/>
                  <a:gd name="connsiteY13" fmla="*/ 1187069 h 2668139"/>
                  <a:gd name="connsiteX14" fmla="*/ 1046834 w 1590278"/>
                  <a:gd name="connsiteY14" fmla="*/ 1713908 h 2668139"/>
                  <a:gd name="connsiteX15" fmla="*/ 1046834 w 1590278"/>
                  <a:gd name="connsiteY15" fmla="*/ 1832245 h 2668139"/>
                  <a:gd name="connsiteX16" fmla="*/ 1046834 w 1590278"/>
                  <a:gd name="connsiteY16" fmla="*/ 2624843 h 2668139"/>
                  <a:gd name="connsiteX17" fmla="*/ 1003538 w 1590278"/>
                  <a:gd name="connsiteY17" fmla="*/ 2668139 h 2668139"/>
                  <a:gd name="connsiteX18" fmla="*/ 830357 w 1590278"/>
                  <a:gd name="connsiteY18" fmla="*/ 2668139 h 2668139"/>
                  <a:gd name="connsiteX19" fmla="*/ 787061 w 1590278"/>
                  <a:gd name="connsiteY19" fmla="*/ 2624843 h 2668139"/>
                  <a:gd name="connsiteX20" fmla="*/ 787061 w 1590278"/>
                  <a:gd name="connsiteY20" fmla="*/ 1940775 h 2668139"/>
                  <a:gd name="connsiteX21" fmla="*/ 655443 w 1590278"/>
                  <a:gd name="connsiteY21" fmla="*/ 1940775 h 2668139"/>
                  <a:gd name="connsiteX22" fmla="*/ 655443 w 1590278"/>
                  <a:gd name="connsiteY22" fmla="*/ 2624843 h 2668139"/>
                  <a:gd name="connsiteX23" fmla="*/ 612147 w 1590278"/>
                  <a:gd name="connsiteY23" fmla="*/ 2668139 h 2668139"/>
                  <a:gd name="connsiteX24" fmla="*/ 438966 w 1590278"/>
                  <a:gd name="connsiteY24" fmla="*/ 2668139 h 2668139"/>
                  <a:gd name="connsiteX25" fmla="*/ 395670 w 1590278"/>
                  <a:gd name="connsiteY25" fmla="*/ 2624843 h 2668139"/>
                  <a:gd name="connsiteX26" fmla="*/ 395670 w 1590278"/>
                  <a:gd name="connsiteY26" fmla="*/ 1832245 h 2668139"/>
                  <a:gd name="connsiteX27" fmla="*/ 395670 w 1590278"/>
                  <a:gd name="connsiteY27" fmla="*/ 1713908 h 2668139"/>
                  <a:gd name="connsiteX28" fmla="*/ 395670 w 1590278"/>
                  <a:gd name="connsiteY28" fmla="*/ 1329499 h 2668139"/>
                  <a:gd name="connsiteX29" fmla="*/ 233765 w 1590278"/>
                  <a:gd name="connsiteY29" fmla="*/ 1629191 h 2668139"/>
                  <a:gd name="connsiteX30" fmla="*/ 175093 w 1590278"/>
                  <a:gd name="connsiteY30" fmla="*/ 1646704 h 2668139"/>
                  <a:gd name="connsiteX31" fmla="*/ 22725 w 1590278"/>
                  <a:gd name="connsiteY31" fmla="*/ 1564389 h 2668139"/>
                  <a:gd name="connsiteX32" fmla="*/ 5212 w 1590278"/>
                  <a:gd name="connsiteY32" fmla="*/ 1505718 h 2668139"/>
                  <a:gd name="connsiteX33" fmla="*/ 395670 w 1590278"/>
                  <a:gd name="connsiteY33" fmla="*/ 782967 h 2668139"/>
                  <a:gd name="connsiteX34" fmla="*/ 395670 w 1590278"/>
                  <a:gd name="connsiteY34" fmla="*/ 781615 h 2668139"/>
                  <a:gd name="connsiteX35" fmla="*/ 504200 w 1590278"/>
                  <a:gd name="connsiteY35" fmla="*/ 673085 h 2668139"/>
                  <a:gd name="connsiteX36" fmla="*/ 595147 w 1590278"/>
                  <a:gd name="connsiteY36" fmla="*/ 673085 h 2668139"/>
                  <a:gd name="connsiteX37" fmla="*/ 595147 w 1590278"/>
                  <a:gd name="connsiteY37" fmla="*/ 582835 h 2668139"/>
                  <a:gd name="connsiteX38" fmla="*/ 579378 w 1590278"/>
                  <a:gd name="connsiteY38" fmla="*/ 577941 h 2668139"/>
                  <a:gd name="connsiteX39" fmla="*/ 395670 w 1590278"/>
                  <a:gd name="connsiteY39" fmla="*/ 300789 h 2668139"/>
                  <a:gd name="connsiteX40" fmla="*/ 696459 w 1590278"/>
                  <a:gd name="connsiteY40" fmla="*/ 0 h 2668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590278" h="2668139">
                    <a:moveTo>
                      <a:pt x="696459" y="0"/>
                    </a:moveTo>
                    <a:cubicBezTo>
                      <a:pt x="862580" y="0"/>
                      <a:pt x="997248" y="134668"/>
                      <a:pt x="997248" y="300789"/>
                    </a:cubicBezTo>
                    <a:cubicBezTo>
                      <a:pt x="997248" y="425380"/>
                      <a:pt x="921498" y="532278"/>
                      <a:pt x="813540" y="577941"/>
                    </a:cubicBezTo>
                    <a:lnTo>
                      <a:pt x="797770" y="582836"/>
                    </a:lnTo>
                    <a:lnTo>
                      <a:pt x="797770" y="673085"/>
                    </a:lnTo>
                    <a:lnTo>
                      <a:pt x="938304" y="673085"/>
                    </a:lnTo>
                    <a:cubicBezTo>
                      <a:pt x="968274" y="673085"/>
                      <a:pt x="995406" y="685233"/>
                      <a:pt x="1015046" y="704873"/>
                    </a:cubicBezTo>
                    <a:lnTo>
                      <a:pt x="1037967" y="738868"/>
                    </a:lnTo>
                    <a:lnTo>
                      <a:pt x="1060789" y="753442"/>
                    </a:lnTo>
                    <a:lnTo>
                      <a:pt x="1582472" y="1500202"/>
                    </a:lnTo>
                    <a:cubicBezTo>
                      <a:pt x="1596166" y="1519804"/>
                      <a:pt x="1591376" y="1546796"/>
                      <a:pt x="1571774" y="1560490"/>
                    </a:cubicBezTo>
                    <a:lnTo>
                      <a:pt x="1429805" y="1659669"/>
                    </a:lnTo>
                    <a:cubicBezTo>
                      <a:pt x="1410202" y="1673363"/>
                      <a:pt x="1383211" y="1668573"/>
                      <a:pt x="1369517" y="1648971"/>
                    </a:cubicBezTo>
                    <a:lnTo>
                      <a:pt x="1046834" y="1187069"/>
                    </a:lnTo>
                    <a:lnTo>
                      <a:pt x="1046834" y="1713908"/>
                    </a:lnTo>
                    <a:lnTo>
                      <a:pt x="1046834" y="1832245"/>
                    </a:lnTo>
                    <a:lnTo>
                      <a:pt x="1046834" y="2624843"/>
                    </a:lnTo>
                    <a:cubicBezTo>
                      <a:pt x="1046834" y="2648755"/>
                      <a:pt x="1027450" y="2668139"/>
                      <a:pt x="1003538" y="2668139"/>
                    </a:cubicBezTo>
                    <a:lnTo>
                      <a:pt x="830357" y="2668139"/>
                    </a:lnTo>
                    <a:cubicBezTo>
                      <a:pt x="806445" y="2668139"/>
                      <a:pt x="787061" y="2648755"/>
                      <a:pt x="787061" y="2624843"/>
                    </a:cubicBezTo>
                    <a:lnTo>
                      <a:pt x="787061" y="1940775"/>
                    </a:lnTo>
                    <a:lnTo>
                      <a:pt x="655443" y="1940775"/>
                    </a:lnTo>
                    <a:lnTo>
                      <a:pt x="655443" y="2624843"/>
                    </a:lnTo>
                    <a:cubicBezTo>
                      <a:pt x="655443" y="2648755"/>
                      <a:pt x="636059" y="2668139"/>
                      <a:pt x="612147" y="2668139"/>
                    </a:cubicBezTo>
                    <a:lnTo>
                      <a:pt x="438966" y="2668139"/>
                    </a:lnTo>
                    <a:cubicBezTo>
                      <a:pt x="415054" y="2668139"/>
                      <a:pt x="395670" y="2648755"/>
                      <a:pt x="395670" y="2624843"/>
                    </a:cubicBezTo>
                    <a:lnTo>
                      <a:pt x="395670" y="1832245"/>
                    </a:lnTo>
                    <a:lnTo>
                      <a:pt x="395670" y="1713908"/>
                    </a:lnTo>
                    <a:lnTo>
                      <a:pt x="395670" y="1329499"/>
                    </a:lnTo>
                    <a:lnTo>
                      <a:pt x="233765" y="1629191"/>
                    </a:lnTo>
                    <a:cubicBezTo>
                      <a:pt x="222399" y="1650229"/>
                      <a:pt x="196131" y="1658070"/>
                      <a:pt x="175093" y="1646704"/>
                    </a:cubicBezTo>
                    <a:lnTo>
                      <a:pt x="22725" y="1564389"/>
                    </a:lnTo>
                    <a:cubicBezTo>
                      <a:pt x="1687" y="1553024"/>
                      <a:pt x="-6154" y="1526756"/>
                      <a:pt x="5212" y="1505718"/>
                    </a:cubicBezTo>
                    <a:lnTo>
                      <a:pt x="395670" y="782967"/>
                    </a:lnTo>
                    <a:lnTo>
                      <a:pt x="395670" y="781615"/>
                    </a:lnTo>
                    <a:cubicBezTo>
                      <a:pt x="395670" y="721676"/>
                      <a:pt x="444261" y="673085"/>
                      <a:pt x="504200" y="673085"/>
                    </a:cubicBezTo>
                    <a:lnTo>
                      <a:pt x="595147" y="673085"/>
                    </a:lnTo>
                    <a:lnTo>
                      <a:pt x="595147" y="582835"/>
                    </a:lnTo>
                    <a:lnTo>
                      <a:pt x="579378" y="577941"/>
                    </a:lnTo>
                    <a:cubicBezTo>
                      <a:pt x="471421" y="532278"/>
                      <a:pt x="395670" y="425380"/>
                      <a:pt x="395670" y="300789"/>
                    </a:cubicBezTo>
                    <a:cubicBezTo>
                      <a:pt x="395670" y="134668"/>
                      <a:pt x="530338" y="0"/>
                      <a:pt x="696459" y="0"/>
                    </a:cubicBezTo>
                    <a:close/>
                  </a:path>
                </a:pathLst>
              </a:custGeom>
              <a:solidFill>
                <a:schemeClr val="accent4"/>
              </a:solidFill>
              <a:ln>
                <a:solidFill>
                  <a:schemeClr val="tx1"/>
                </a:solidFill>
              </a:ln>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grpSp>
        <p:grpSp>
          <p:nvGrpSpPr>
            <p:cNvPr id="12" name="Group 11">
              <a:extLst>
                <a:ext uri="{FF2B5EF4-FFF2-40B4-BE49-F238E27FC236}">
                  <a16:creationId xmlns:a16="http://schemas.microsoft.com/office/drawing/2014/main" id="{F184AA31-4A65-2943-9B5D-098608A6F21F}"/>
                </a:ext>
              </a:extLst>
            </p:cNvPr>
            <p:cNvGrpSpPr/>
            <p:nvPr/>
          </p:nvGrpSpPr>
          <p:grpSpPr>
            <a:xfrm>
              <a:off x="5925929" y="3907670"/>
              <a:ext cx="606842" cy="1079546"/>
              <a:chOff x="5941798" y="4256671"/>
              <a:chExt cx="606842" cy="1079546"/>
            </a:xfrm>
          </p:grpSpPr>
          <p:sp>
            <p:nvSpPr>
              <p:cNvPr id="18" name="Freeform 17">
                <a:extLst>
                  <a:ext uri="{FF2B5EF4-FFF2-40B4-BE49-F238E27FC236}">
                    <a16:creationId xmlns:a16="http://schemas.microsoft.com/office/drawing/2014/main" id="{57F256C9-385F-5647-BFF0-6C086CEE6D52}"/>
                  </a:ext>
                </a:extLst>
              </p:cNvPr>
              <p:cNvSpPr/>
              <p:nvPr/>
            </p:nvSpPr>
            <p:spPr>
              <a:xfrm>
                <a:off x="5950326" y="4256671"/>
                <a:ext cx="445914" cy="748146"/>
              </a:xfrm>
              <a:custGeom>
                <a:avLst/>
                <a:gdLst>
                  <a:gd name="connsiteX0" fmla="*/ 696459 w 1590278"/>
                  <a:gd name="connsiteY0" fmla="*/ 0 h 2668139"/>
                  <a:gd name="connsiteX1" fmla="*/ 997248 w 1590278"/>
                  <a:gd name="connsiteY1" fmla="*/ 300789 h 2668139"/>
                  <a:gd name="connsiteX2" fmla="*/ 813540 w 1590278"/>
                  <a:gd name="connsiteY2" fmla="*/ 577941 h 2668139"/>
                  <a:gd name="connsiteX3" fmla="*/ 797770 w 1590278"/>
                  <a:gd name="connsiteY3" fmla="*/ 582836 h 2668139"/>
                  <a:gd name="connsiteX4" fmla="*/ 797770 w 1590278"/>
                  <a:gd name="connsiteY4" fmla="*/ 673085 h 2668139"/>
                  <a:gd name="connsiteX5" fmla="*/ 938304 w 1590278"/>
                  <a:gd name="connsiteY5" fmla="*/ 673085 h 2668139"/>
                  <a:gd name="connsiteX6" fmla="*/ 1015046 w 1590278"/>
                  <a:gd name="connsiteY6" fmla="*/ 704873 h 2668139"/>
                  <a:gd name="connsiteX7" fmla="*/ 1037967 w 1590278"/>
                  <a:gd name="connsiteY7" fmla="*/ 738868 h 2668139"/>
                  <a:gd name="connsiteX8" fmla="*/ 1060789 w 1590278"/>
                  <a:gd name="connsiteY8" fmla="*/ 753442 h 2668139"/>
                  <a:gd name="connsiteX9" fmla="*/ 1582472 w 1590278"/>
                  <a:gd name="connsiteY9" fmla="*/ 1500202 h 2668139"/>
                  <a:gd name="connsiteX10" fmla="*/ 1571774 w 1590278"/>
                  <a:gd name="connsiteY10" fmla="*/ 1560490 h 2668139"/>
                  <a:gd name="connsiteX11" fmla="*/ 1429805 w 1590278"/>
                  <a:gd name="connsiteY11" fmla="*/ 1659669 h 2668139"/>
                  <a:gd name="connsiteX12" fmla="*/ 1369517 w 1590278"/>
                  <a:gd name="connsiteY12" fmla="*/ 1648971 h 2668139"/>
                  <a:gd name="connsiteX13" fmla="*/ 1046834 w 1590278"/>
                  <a:gd name="connsiteY13" fmla="*/ 1187069 h 2668139"/>
                  <a:gd name="connsiteX14" fmla="*/ 1046834 w 1590278"/>
                  <a:gd name="connsiteY14" fmla="*/ 1713908 h 2668139"/>
                  <a:gd name="connsiteX15" fmla="*/ 1046834 w 1590278"/>
                  <a:gd name="connsiteY15" fmla="*/ 1832245 h 2668139"/>
                  <a:gd name="connsiteX16" fmla="*/ 1046834 w 1590278"/>
                  <a:gd name="connsiteY16" fmla="*/ 2624843 h 2668139"/>
                  <a:gd name="connsiteX17" fmla="*/ 1003538 w 1590278"/>
                  <a:gd name="connsiteY17" fmla="*/ 2668139 h 2668139"/>
                  <a:gd name="connsiteX18" fmla="*/ 830357 w 1590278"/>
                  <a:gd name="connsiteY18" fmla="*/ 2668139 h 2668139"/>
                  <a:gd name="connsiteX19" fmla="*/ 787061 w 1590278"/>
                  <a:gd name="connsiteY19" fmla="*/ 2624843 h 2668139"/>
                  <a:gd name="connsiteX20" fmla="*/ 787061 w 1590278"/>
                  <a:gd name="connsiteY20" fmla="*/ 1940775 h 2668139"/>
                  <a:gd name="connsiteX21" fmla="*/ 655443 w 1590278"/>
                  <a:gd name="connsiteY21" fmla="*/ 1940775 h 2668139"/>
                  <a:gd name="connsiteX22" fmla="*/ 655443 w 1590278"/>
                  <a:gd name="connsiteY22" fmla="*/ 2624843 h 2668139"/>
                  <a:gd name="connsiteX23" fmla="*/ 612147 w 1590278"/>
                  <a:gd name="connsiteY23" fmla="*/ 2668139 h 2668139"/>
                  <a:gd name="connsiteX24" fmla="*/ 438966 w 1590278"/>
                  <a:gd name="connsiteY24" fmla="*/ 2668139 h 2668139"/>
                  <a:gd name="connsiteX25" fmla="*/ 395670 w 1590278"/>
                  <a:gd name="connsiteY25" fmla="*/ 2624843 h 2668139"/>
                  <a:gd name="connsiteX26" fmla="*/ 395670 w 1590278"/>
                  <a:gd name="connsiteY26" fmla="*/ 1832245 h 2668139"/>
                  <a:gd name="connsiteX27" fmla="*/ 395670 w 1590278"/>
                  <a:gd name="connsiteY27" fmla="*/ 1713908 h 2668139"/>
                  <a:gd name="connsiteX28" fmla="*/ 395670 w 1590278"/>
                  <a:gd name="connsiteY28" fmla="*/ 1329499 h 2668139"/>
                  <a:gd name="connsiteX29" fmla="*/ 233765 w 1590278"/>
                  <a:gd name="connsiteY29" fmla="*/ 1629191 h 2668139"/>
                  <a:gd name="connsiteX30" fmla="*/ 175093 w 1590278"/>
                  <a:gd name="connsiteY30" fmla="*/ 1646704 h 2668139"/>
                  <a:gd name="connsiteX31" fmla="*/ 22725 w 1590278"/>
                  <a:gd name="connsiteY31" fmla="*/ 1564389 h 2668139"/>
                  <a:gd name="connsiteX32" fmla="*/ 5212 w 1590278"/>
                  <a:gd name="connsiteY32" fmla="*/ 1505718 h 2668139"/>
                  <a:gd name="connsiteX33" fmla="*/ 395670 w 1590278"/>
                  <a:gd name="connsiteY33" fmla="*/ 782967 h 2668139"/>
                  <a:gd name="connsiteX34" fmla="*/ 395670 w 1590278"/>
                  <a:gd name="connsiteY34" fmla="*/ 781615 h 2668139"/>
                  <a:gd name="connsiteX35" fmla="*/ 504200 w 1590278"/>
                  <a:gd name="connsiteY35" fmla="*/ 673085 h 2668139"/>
                  <a:gd name="connsiteX36" fmla="*/ 595147 w 1590278"/>
                  <a:gd name="connsiteY36" fmla="*/ 673085 h 2668139"/>
                  <a:gd name="connsiteX37" fmla="*/ 595147 w 1590278"/>
                  <a:gd name="connsiteY37" fmla="*/ 582835 h 2668139"/>
                  <a:gd name="connsiteX38" fmla="*/ 579378 w 1590278"/>
                  <a:gd name="connsiteY38" fmla="*/ 577941 h 2668139"/>
                  <a:gd name="connsiteX39" fmla="*/ 395670 w 1590278"/>
                  <a:gd name="connsiteY39" fmla="*/ 300789 h 2668139"/>
                  <a:gd name="connsiteX40" fmla="*/ 696459 w 1590278"/>
                  <a:gd name="connsiteY40" fmla="*/ 0 h 2668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590278" h="2668139">
                    <a:moveTo>
                      <a:pt x="696459" y="0"/>
                    </a:moveTo>
                    <a:cubicBezTo>
                      <a:pt x="862580" y="0"/>
                      <a:pt x="997248" y="134668"/>
                      <a:pt x="997248" y="300789"/>
                    </a:cubicBezTo>
                    <a:cubicBezTo>
                      <a:pt x="997248" y="425380"/>
                      <a:pt x="921498" y="532278"/>
                      <a:pt x="813540" y="577941"/>
                    </a:cubicBezTo>
                    <a:lnTo>
                      <a:pt x="797770" y="582836"/>
                    </a:lnTo>
                    <a:lnTo>
                      <a:pt x="797770" y="673085"/>
                    </a:lnTo>
                    <a:lnTo>
                      <a:pt x="938304" y="673085"/>
                    </a:lnTo>
                    <a:cubicBezTo>
                      <a:pt x="968274" y="673085"/>
                      <a:pt x="995406" y="685233"/>
                      <a:pt x="1015046" y="704873"/>
                    </a:cubicBezTo>
                    <a:lnTo>
                      <a:pt x="1037967" y="738868"/>
                    </a:lnTo>
                    <a:lnTo>
                      <a:pt x="1060789" y="753442"/>
                    </a:lnTo>
                    <a:lnTo>
                      <a:pt x="1582472" y="1500202"/>
                    </a:lnTo>
                    <a:cubicBezTo>
                      <a:pt x="1596166" y="1519804"/>
                      <a:pt x="1591376" y="1546796"/>
                      <a:pt x="1571774" y="1560490"/>
                    </a:cubicBezTo>
                    <a:lnTo>
                      <a:pt x="1429805" y="1659669"/>
                    </a:lnTo>
                    <a:cubicBezTo>
                      <a:pt x="1410202" y="1673363"/>
                      <a:pt x="1383211" y="1668573"/>
                      <a:pt x="1369517" y="1648971"/>
                    </a:cubicBezTo>
                    <a:lnTo>
                      <a:pt x="1046834" y="1187069"/>
                    </a:lnTo>
                    <a:lnTo>
                      <a:pt x="1046834" y="1713908"/>
                    </a:lnTo>
                    <a:lnTo>
                      <a:pt x="1046834" y="1832245"/>
                    </a:lnTo>
                    <a:lnTo>
                      <a:pt x="1046834" y="2624843"/>
                    </a:lnTo>
                    <a:cubicBezTo>
                      <a:pt x="1046834" y="2648755"/>
                      <a:pt x="1027450" y="2668139"/>
                      <a:pt x="1003538" y="2668139"/>
                    </a:cubicBezTo>
                    <a:lnTo>
                      <a:pt x="830357" y="2668139"/>
                    </a:lnTo>
                    <a:cubicBezTo>
                      <a:pt x="806445" y="2668139"/>
                      <a:pt x="787061" y="2648755"/>
                      <a:pt x="787061" y="2624843"/>
                    </a:cubicBezTo>
                    <a:lnTo>
                      <a:pt x="787061" y="1940775"/>
                    </a:lnTo>
                    <a:lnTo>
                      <a:pt x="655443" y="1940775"/>
                    </a:lnTo>
                    <a:lnTo>
                      <a:pt x="655443" y="2624843"/>
                    </a:lnTo>
                    <a:cubicBezTo>
                      <a:pt x="655443" y="2648755"/>
                      <a:pt x="636059" y="2668139"/>
                      <a:pt x="612147" y="2668139"/>
                    </a:cubicBezTo>
                    <a:lnTo>
                      <a:pt x="438966" y="2668139"/>
                    </a:lnTo>
                    <a:cubicBezTo>
                      <a:pt x="415054" y="2668139"/>
                      <a:pt x="395670" y="2648755"/>
                      <a:pt x="395670" y="2624843"/>
                    </a:cubicBezTo>
                    <a:lnTo>
                      <a:pt x="395670" y="1832245"/>
                    </a:lnTo>
                    <a:lnTo>
                      <a:pt x="395670" y="1713908"/>
                    </a:lnTo>
                    <a:lnTo>
                      <a:pt x="395670" y="1329499"/>
                    </a:lnTo>
                    <a:lnTo>
                      <a:pt x="233765" y="1629191"/>
                    </a:lnTo>
                    <a:cubicBezTo>
                      <a:pt x="222399" y="1650229"/>
                      <a:pt x="196131" y="1658070"/>
                      <a:pt x="175093" y="1646704"/>
                    </a:cubicBezTo>
                    <a:lnTo>
                      <a:pt x="22725" y="1564389"/>
                    </a:lnTo>
                    <a:cubicBezTo>
                      <a:pt x="1687" y="1553024"/>
                      <a:pt x="-6154" y="1526756"/>
                      <a:pt x="5212" y="1505718"/>
                    </a:cubicBezTo>
                    <a:lnTo>
                      <a:pt x="395670" y="782967"/>
                    </a:lnTo>
                    <a:lnTo>
                      <a:pt x="395670" y="781615"/>
                    </a:lnTo>
                    <a:cubicBezTo>
                      <a:pt x="395670" y="721676"/>
                      <a:pt x="444261" y="673085"/>
                      <a:pt x="504200" y="673085"/>
                    </a:cubicBezTo>
                    <a:lnTo>
                      <a:pt x="595147" y="673085"/>
                    </a:lnTo>
                    <a:lnTo>
                      <a:pt x="595147" y="582835"/>
                    </a:lnTo>
                    <a:lnTo>
                      <a:pt x="579378" y="577941"/>
                    </a:lnTo>
                    <a:cubicBezTo>
                      <a:pt x="471421" y="532278"/>
                      <a:pt x="395670" y="425380"/>
                      <a:pt x="395670" y="300789"/>
                    </a:cubicBezTo>
                    <a:cubicBezTo>
                      <a:pt x="395670" y="134668"/>
                      <a:pt x="530338" y="0"/>
                      <a:pt x="696459" y="0"/>
                    </a:cubicBezTo>
                    <a:close/>
                  </a:path>
                </a:pathLst>
              </a:custGeom>
              <a:solidFill>
                <a:schemeClr val="accent6"/>
              </a:solidFill>
              <a:ln>
                <a:solidFill>
                  <a:schemeClr val="tx1"/>
                </a:solidFill>
              </a:ln>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22" name="Freeform 21">
                <a:extLst>
                  <a:ext uri="{FF2B5EF4-FFF2-40B4-BE49-F238E27FC236}">
                    <a16:creationId xmlns:a16="http://schemas.microsoft.com/office/drawing/2014/main" id="{F81C1AEF-DCB4-0543-8B6E-0D75C5A703AE}"/>
                  </a:ext>
                </a:extLst>
              </p:cNvPr>
              <p:cNvSpPr/>
              <p:nvPr/>
            </p:nvSpPr>
            <p:spPr>
              <a:xfrm>
                <a:off x="6102726" y="4409071"/>
                <a:ext cx="445914" cy="748146"/>
              </a:xfrm>
              <a:custGeom>
                <a:avLst/>
                <a:gdLst>
                  <a:gd name="connsiteX0" fmla="*/ 696459 w 1590278"/>
                  <a:gd name="connsiteY0" fmla="*/ 0 h 2668139"/>
                  <a:gd name="connsiteX1" fmla="*/ 997248 w 1590278"/>
                  <a:gd name="connsiteY1" fmla="*/ 300789 h 2668139"/>
                  <a:gd name="connsiteX2" fmla="*/ 813540 w 1590278"/>
                  <a:gd name="connsiteY2" fmla="*/ 577941 h 2668139"/>
                  <a:gd name="connsiteX3" fmla="*/ 797770 w 1590278"/>
                  <a:gd name="connsiteY3" fmla="*/ 582836 h 2668139"/>
                  <a:gd name="connsiteX4" fmla="*/ 797770 w 1590278"/>
                  <a:gd name="connsiteY4" fmla="*/ 673085 h 2668139"/>
                  <a:gd name="connsiteX5" fmla="*/ 938304 w 1590278"/>
                  <a:gd name="connsiteY5" fmla="*/ 673085 h 2668139"/>
                  <a:gd name="connsiteX6" fmla="*/ 1015046 w 1590278"/>
                  <a:gd name="connsiteY6" fmla="*/ 704873 h 2668139"/>
                  <a:gd name="connsiteX7" fmla="*/ 1037967 w 1590278"/>
                  <a:gd name="connsiteY7" fmla="*/ 738868 h 2668139"/>
                  <a:gd name="connsiteX8" fmla="*/ 1060789 w 1590278"/>
                  <a:gd name="connsiteY8" fmla="*/ 753442 h 2668139"/>
                  <a:gd name="connsiteX9" fmla="*/ 1582472 w 1590278"/>
                  <a:gd name="connsiteY9" fmla="*/ 1500202 h 2668139"/>
                  <a:gd name="connsiteX10" fmla="*/ 1571774 w 1590278"/>
                  <a:gd name="connsiteY10" fmla="*/ 1560490 h 2668139"/>
                  <a:gd name="connsiteX11" fmla="*/ 1429805 w 1590278"/>
                  <a:gd name="connsiteY11" fmla="*/ 1659669 h 2668139"/>
                  <a:gd name="connsiteX12" fmla="*/ 1369517 w 1590278"/>
                  <a:gd name="connsiteY12" fmla="*/ 1648971 h 2668139"/>
                  <a:gd name="connsiteX13" fmla="*/ 1046834 w 1590278"/>
                  <a:gd name="connsiteY13" fmla="*/ 1187069 h 2668139"/>
                  <a:gd name="connsiteX14" fmla="*/ 1046834 w 1590278"/>
                  <a:gd name="connsiteY14" fmla="*/ 1713908 h 2668139"/>
                  <a:gd name="connsiteX15" fmla="*/ 1046834 w 1590278"/>
                  <a:gd name="connsiteY15" fmla="*/ 1832245 h 2668139"/>
                  <a:gd name="connsiteX16" fmla="*/ 1046834 w 1590278"/>
                  <a:gd name="connsiteY16" fmla="*/ 2624843 h 2668139"/>
                  <a:gd name="connsiteX17" fmla="*/ 1003538 w 1590278"/>
                  <a:gd name="connsiteY17" fmla="*/ 2668139 h 2668139"/>
                  <a:gd name="connsiteX18" fmla="*/ 830357 w 1590278"/>
                  <a:gd name="connsiteY18" fmla="*/ 2668139 h 2668139"/>
                  <a:gd name="connsiteX19" fmla="*/ 787061 w 1590278"/>
                  <a:gd name="connsiteY19" fmla="*/ 2624843 h 2668139"/>
                  <a:gd name="connsiteX20" fmla="*/ 787061 w 1590278"/>
                  <a:gd name="connsiteY20" fmla="*/ 1940775 h 2668139"/>
                  <a:gd name="connsiteX21" fmla="*/ 655443 w 1590278"/>
                  <a:gd name="connsiteY21" fmla="*/ 1940775 h 2668139"/>
                  <a:gd name="connsiteX22" fmla="*/ 655443 w 1590278"/>
                  <a:gd name="connsiteY22" fmla="*/ 2624843 h 2668139"/>
                  <a:gd name="connsiteX23" fmla="*/ 612147 w 1590278"/>
                  <a:gd name="connsiteY23" fmla="*/ 2668139 h 2668139"/>
                  <a:gd name="connsiteX24" fmla="*/ 438966 w 1590278"/>
                  <a:gd name="connsiteY24" fmla="*/ 2668139 h 2668139"/>
                  <a:gd name="connsiteX25" fmla="*/ 395670 w 1590278"/>
                  <a:gd name="connsiteY25" fmla="*/ 2624843 h 2668139"/>
                  <a:gd name="connsiteX26" fmla="*/ 395670 w 1590278"/>
                  <a:gd name="connsiteY26" fmla="*/ 1832245 h 2668139"/>
                  <a:gd name="connsiteX27" fmla="*/ 395670 w 1590278"/>
                  <a:gd name="connsiteY27" fmla="*/ 1713908 h 2668139"/>
                  <a:gd name="connsiteX28" fmla="*/ 395670 w 1590278"/>
                  <a:gd name="connsiteY28" fmla="*/ 1329499 h 2668139"/>
                  <a:gd name="connsiteX29" fmla="*/ 233765 w 1590278"/>
                  <a:gd name="connsiteY29" fmla="*/ 1629191 h 2668139"/>
                  <a:gd name="connsiteX30" fmla="*/ 175093 w 1590278"/>
                  <a:gd name="connsiteY30" fmla="*/ 1646704 h 2668139"/>
                  <a:gd name="connsiteX31" fmla="*/ 22725 w 1590278"/>
                  <a:gd name="connsiteY31" fmla="*/ 1564389 h 2668139"/>
                  <a:gd name="connsiteX32" fmla="*/ 5212 w 1590278"/>
                  <a:gd name="connsiteY32" fmla="*/ 1505718 h 2668139"/>
                  <a:gd name="connsiteX33" fmla="*/ 395670 w 1590278"/>
                  <a:gd name="connsiteY33" fmla="*/ 782967 h 2668139"/>
                  <a:gd name="connsiteX34" fmla="*/ 395670 w 1590278"/>
                  <a:gd name="connsiteY34" fmla="*/ 781615 h 2668139"/>
                  <a:gd name="connsiteX35" fmla="*/ 504200 w 1590278"/>
                  <a:gd name="connsiteY35" fmla="*/ 673085 h 2668139"/>
                  <a:gd name="connsiteX36" fmla="*/ 595147 w 1590278"/>
                  <a:gd name="connsiteY36" fmla="*/ 673085 h 2668139"/>
                  <a:gd name="connsiteX37" fmla="*/ 595147 w 1590278"/>
                  <a:gd name="connsiteY37" fmla="*/ 582835 h 2668139"/>
                  <a:gd name="connsiteX38" fmla="*/ 579378 w 1590278"/>
                  <a:gd name="connsiteY38" fmla="*/ 577941 h 2668139"/>
                  <a:gd name="connsiteX39" fmla="*/ 395670 w 1590278"/>
                  <a:gd name="connsiteY39" fmla="*/ 300789 h 2668139"/>
                  <a:gd name="connsiteX40" fmla="*/ 696459 w 1590278"/>
                  <a:gd name="connsiteY40" fmla="*/ 0 h 2668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590278" h="2668139">
                    <a:moveTo>
                      <a:pt x="696459" y="0"/>
                    </a:moveTo>
                    <a:cubicBezTo>
                      <a:pt x="862580" y="0"/>
                      <a:pt x="997248" y="134668"/>
                      <a:pt x="997248" y="300789"/>
                    </a:cubicBezTo>
                    <a:cubicBezTo>
                      <a:pt x="997248" y="425380"/>
                      <a:pt x="921498" y="532278"/>
                      <a:pt x="813540" y="577941"/>
                    </a:cubicBezTo>
                    <a:lnTo>
                      <a:pt x="797770" y="582836"/>
                    </a:lnTo>
                    <a:lnTo>
                      <a:pt x="797770" y="673085"/>
                    </a:lnTo>
                    <a:lnTo>
                      <a:pt x="938304" y="673085"/>
                    </a:lnTo>
                    <a:cubicBezTo>
                      <a:pt x="968274" y="673085"/>
                      <a:pt x="995406" y="685233"/>
                      <a:pt x="1015046" y="704873"/>
                    </a:cubicBezTo>
                    <a:lnTo>
                      <a:pt x="1037967" y="738868"/>
                    </a:lnTo>
                    <a:lnTo>
                      <a:pt x="1060789" y="753442"/>
                    </a:lnTo>
                    <a:lnTo>
                      <a:pt x="1582472" y="1500202"/>
                    </a:lnTo>
                    <a:cubicBezTo>
                      <a:pt x="1596166" y="1519804"/>
                      <a:pt x="1591376" y="1546796"/>
                      <a:pt x="1571774" y="1560490"/>
                    </a:cubicBezTo>
                    <a:lnTo>
                      <a:pt x="1429805" y="1659669"/>
                    </a:lnTo>
                    <a:cubicBezTo>
                      <a:pt x="1410202" y="1673363"/>
                      <a:pt x="1383211" y="1668573"/>
                      <a:pt x="1369517" y="1648971"/>
                    </a:cubicBezTo>
                    <a:lnTo>
                      <a:pt x="1046834" y="1187069"/>
                    </a:lnTo>
                    <a:lnTo>
                      <a:pt x="1046834" y="1713908"/>
                    </a:lnTo>
                    <a:lnTo>
                      <a:pt x="1046834" y="1832245"/>
                    </a:lnTo>
                    <a:lnTo>
                      <a:pt x="1046834" y="2624843"/>
                    </a:lnTo>
                    <a:cubicBezTo>
                      <a:pt x="1046834" y="2648755"/>
                      <a:pt x="1027450" y="2668139"/>
                      <a:pt x="1003538" y="2668139"/>
                    </a:cubicBezTo>
                    <a:lnTo>
                      <a:pt x="830357" y="2668139"/>
                    </a:lnTo>
                    <a:cubicBezTo>
                      <a:pt x="806445" y="2668139"/>
                      <a:pt x="787061" y="2648755"/>
                      <a:pt x="787061" y="2624843"/>
                    </a:cubicBezTo>
                    <a:lnTo>
                      <a:pt x="787061" y="1940775"/>
                    </a:lnTo>
                    <a:lnTo>
                      <a:pt x="655443" y="1940775"/>
                    </a:lnTo>
                    <a:lnTo>
                      <a:pt x="655443" y="2624843"/>
                    </a:lnTo>
                    <a:cubicBezTo>
                      <a:pt x="655443" y="2648755"/>
                      <a:pt x="636059" y="2668139"/>
                      <a:pt x="612147" y="2668139"/>
                    </a:cubicBezTo>
                    <a:lnTo>
                      <a:pt x="438966" y="2668139"/>
                    </a:lnTo>
                    <a:cubicBezTo>
                      <a:pt x="415054" y="2668139"/>
                      <a:pt x="395670" y="2648755"/>
                      <a:pt x="395670" y="2624843"/>
                    </a:cubicBezTo>
                    <a:lnTo>
                      <a:pt x="395670" y="1832245"/>
                    </a:lnTo>
                    <a:lnTo>
                      <a:pt x="395670" y="1713908"/>
                    </a:lnTo>
                    <a:lnTo>
                      <a:pt x="395670" y="1329499"/>
                    </a:lnTo>
                    <a:lnTo>
                      <a:pt x="233765" y="1629191"/>
                    </a:lnTo>
                    <a:cubicBezTo>
                      <a:pt x="222399" y="1650229"/>
                      <a:pt x="196131" y="1658070"/>
                      <a:pt x="175093" y="1646704"/>
                    </a:cubicBezTo>
                    <a:lnTo>
                      <a:pt x="22725" y="1564389"/>
                    </a:lnTo>
                    <a:cubicBezTo>
                      <a:pt x="1687" y="1553024"/>
                      <a:pt x="-6154" y="1526756"/>
                      <a:pt x="5212" y="1505718"/>
                    </a:cubicBezTo>
                    <a:lnTo>
                      <a:pt x="395670" y="782967"/>
                    </a:lnTo>
                    <a:lnTo>
                      <a:pt x="395670" y="781615"/>
                    </a:lnTo>
                    <a:cubicBezTo>
                      <a:pt x="395670" y="721676"/>
                      <a:pt x="444261" y="673085"/>
                      <a:pt x="504200" y="673085"/>
                    </a:cubicBezTo>
                    <a:lnTo>
                      <a:pt x="595147" y="673085"/>
                    </a:lnTo>
                    <a:lnTo>
                      <a:pt x="595147" y="582835"/>
                    </a:lnTo>
                    <a:lnTo>
                      <a:pt x="579378" y="577941"/>
                    </a:lnTo>
                    <a:cubicBezTo>
                      <a:pt x="471421" y="532278"/>
                      <a:pt x="395670" y="425380"/>
                      <a:pt x="395670" y="300789"/>
                    </a:cubicBezTo>
                    <a:cubicBezTo>
                      <a:pt x="395670" y="134668"/>
                      <a:pt x="530338" y="0"/>
                      <a:pt x="696459" y="0"/>
                    </a:cubicBezTo>
                    <a:close/>
                  </a:path>
                </a:pathLst>
              </a:custGeom>
              <a:solidFill>
                <a:schemeClr val="accent6"/>
              </a:solidFill>
              <a:ln>
                <a:solidFill>
                  <a:schemeClr val="tx1"/>
                </a:solidFill>
              </a:ln>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23" name="Freeform 22">
                <a:extLst>
                  <a:ext uri="{FF2B5EF4-FFF2-40B4-BE49-F238E27FC236}">
                    <a16:creationId xmlns:a16="http://schemas.microsoft.com/office/drawing/2014/main" id="{E312B22E-99EE-DE44-A5C5-9B432D3B4E12}"/>
                  </a:ext>
                </a:extLst>
              </p:cNvPr>
              <p:cNvSpPr/>
              <p:nvPr/>
            </p:nvSpPr>
            <p:spPr>
              <a:xfrm>
                <a:off x="5941798" y="4588071"/>
                <a:ext cx="445914" cy="748146"/>
              </a:xfrm>
              <a:custGeom>
                <a:avLst/>
                <a:gdLst>
                  <a:gd name="connsiteX0" fmla="*/ 696459 w 1590278"/>
                  <a:gd name="connsiteY0" fmla="*/ 0 h 2668139"/>
                  <a:gd name="connsiteX1" fmla="*/ 997248 w 1590278"/>
                  <a:gd name="connsiteY1" fmla="*/ 300789 h 2668139"/>
                  <a:gd name="connsiteX2" fmla="*/ 813540 w 1590278"/>
                  <a:gd name="connsiteY2" fmla="*/ 577941 h 2668139"/>
                  <a:gd name="connsiteX3" fmla="*/ 797770 w 1590278"/>
                  <a:gd name="connsiteY3" fmla="*/ 582836 h 2668139"/>
                  <a:gd name="connsiteX4" fmla="*/ 797770 w 1590278"/>
                  <a:gd name="connsiteY4" fmla="*/ 673085 h 2668139"/>
                  <a:gd name="connsiteX5" fmla="*/ 938304 w 1590278"/>
                  <a:gd name="connsiteY5" fmla="*/ 673085 h 2668139"/>
                  <a:gd name="connsiteX6" fmla="*/ 1015046 w 1590278"/>
                  <a:gd name="connsiteY6" fmla="*/ 704873 h 2668139"/>
                  <a:gd name="connsiteX7" fmla="*/ 1037967 w 1590278"/>
                  <a:gd name="connsiteY7" fmla="*/ 738868 h 2668139"/>
                  <a:gd name="connsiteX8" fmla="*/ 1060789 w 1590278"/>
                  <a:gd name="connsiteY8" fmla="*/ 753442 h 2668139"/>
                  <a:gd name="connsiteX9" fmla="*/ 1582472 w 1590278"/>
                  <a:gd name="connsiteY9" fmla="*/ 1500202 h 2668139"/>
                  <a:gd name="connsiteX10" fmla="*/ 1571774 w 1590278"/>
                  <a:gd name="connsiteY10" fmla="*/ 1560490 h 2668139"/>
                  <a:gd name="connsiteX11" fmla="*/ 1429805 w 1590278"/>
                  <a:gd name="connsiteY11" fmla="*/ 1659669 h 2668139"/>
                  <a:gd name="connsiteX12" fmla="*/ 1369517 w 1590278"/>
                  <a:gd name="connsiteY12" fmla="*/ 1648971 h 2668139"/>
                  <a:gd name="connsiteX13" fmla="*/ 1046834 w 1590278"/>
                  <a:gd name="connsiteY13" fmla="*/ 1187069 h 2668139"/>
                  <a:gd name="connsiteX14" fmla="*/ 1046834 w 1590278"/>
                  <a:gd name="connsiteY14" fmla="*/ 1713908 h 2668139"/>
                  <a:gd name="connsiteX15" fmla="*/ 1046834 w 1590278"/>
                  <a:gd name="connsiteY15" fmla="*/ 1832245 h 2668139"/>
                  <a:gd name="connsiteX16" fmla="*/ 1046834 w 1590278"/>
                  <a:gd name="connsiteY16" fmla="*/ 2624843 h 2668139"/>
                  <a:gd name="connsiteX17" fmla="*/ 1003538 w 1590278"/>
                  <a:gd name="connsiteY17" fmla="*/ 2668139 h 2668139"/>
                  <a:gd name="connsiteX18" fmla="*/ 830357 w 1590278"/>
                  <a:gd name="connsiteY18" fmla="*/ 2668139 h 2668139"/>
                  <a:gd name="connsiteX19" fmla="*/ 787061 w 1590278"/>
                  <a:gd name="connsiteY19" fmla="*/ 2624843 h 2668139"/>
                  <a:gd name="connsiteX20" fmla="*/ 787061 w 1590278"/>
                  <a:gd name="connsiteY20" fmla="*/ 1940775 h 2668139"/>
                  <a:gd name="connsiteX21" fmla="*/ 655443 w 1590278"/>
                  <a:gd name="connsiteY21" fmla="*/ 1940775 h 2668139"/>
                  <a:gd name="connsiteX22" fmla="*/ 655443 w 1590278"/>
                  <a:gd name="connsiteY22" fmla="*/ 2624843 h 2668139"/>
                  <a:gd name="connsiteX23" fmla="*/ 612147 w 1590278"/>
                  <a:gd name="connsiteY23" fmla="*/ 2668139 h 2668139"/>
                  <a:gd name="connsiteX24" fmla="*/ 438966 w 1590278"/>
                  <a:gd name="connsiteY24" fmla="*/ 2668139 h 2668139"/>
                  <a:gd name="connsiteX25" fmla="*/ 395670 w 1590278"/>
                  <a:gd name="connsiteY25" fmla="*/ 2624843 h 2668139"/>
                  <a:gd name="connsiteX26" fmla="*/ 395670 w 1590278"/>
                  <a:gd name="connsiteY26" fmla="*/ 1832245 h 2668139"/>
                  <a:gd name="connsiteX27" fmla="*/ 395670 w 1590278"/>
                  <a:gd name="connsiteY27" fmla="*/ 1713908 h 2668139"/>
                  <a:gd name="connsiteX28" fmla="*/ 395670 w 1590278"/>
                  <a:gd name="connsiteY28" fmla="*/ 1329499 h 2668139"/>
                  <a:gd name="connsiteX29" fmla="*/ 233765 w 1590278"/>
                  <a:gd name="connsiteY29" fmla="*/ 1629191 h 2668139"/>
                  <a:gd name="connsiteX30" fmla="*/ 175093 w 1590278"/>
                  <a:gd name="connsiteY30" fmla="*/ 1646704 h 2668139"/>
                  <a:gd name="connsiteX31" fmla="*/ 22725 w 1590278"/>
                  <a:gd name="connsiteY31" fmla="*/ 1564389 h 2668139"/>
                  <a:gd name="connsiteX32" fmla="*/ 5212 w 1590278"/>
                  <a:gd name="connsiteY32" fmla="*/ 1505718 h 2668139"/>
                  <a:gd name="connsiteX33" fmla="*/ 395670 w 1590278"/>
                  <a:gd name="connsiteY33" fmla="*/ 782967 h 2668139"/>
                  <a:gd name="connsiteX34" fmla="*/ 395670 w 1590278"/>
                  <a:gd name="connsiteY34" fmla="*/ 781615 h 2668139"/>
                  <a:gd name="connsiteX35" fmla="*/ 504200 w 1590278"/>
                  <a:gd name="connsiteY35" fmla="*/ 673085 h 2668139"/>
                  <a:gd name="connsiteX36" fmla="*/ 595147 w 1590278"/>
                  <a:gd name="connsiteY36" fmla="*/ 673085 h 2668139"/>
                  <a:gd name="connsiteX37" fmla="*/ 595147 w 1590278"/>
                  <a:gd name="connsiteY37" fmla="*/ 582835 h 2668139"/>
                  <a:gd name="connsiteX38" fmla="*/ 579378 w 1590278"/>
                  <a:gd name="connsiteY38" fmla="*/ 577941 h 2668139"/>
                  <a:gd name="connsiteX39" fmla="*/ 395670 w 1590278"/>
                  <a:gd name="connsiteY39" fmla="*/ 300789 h 2668139"/>
                  <a:gd name="connsiteX40" fmla="*/ 696459 w 1590278"/>
                  <a:gd name="connsiteY40" fmla="*/ 0 h 2668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590278" h="2668139">
                    <a:moveTo>
                      <a:pt x="696459" y="0"/>
                    </a:moveTo>
                    <a:cubicBezTo>
                      <a:pt x="862580" y="0"/>
                      <a:pt x="997248" y="134668"/>
                      <a:pt x="997248" y="300789"/>
                    </a:cubicBezTo>
                    <a:cubicBezTo>
                      <a:pt x="997248" y="425380"/>
                      <a:pt x="921498" y="532278"/>
                      <a:pt x="813540" y="577941"/>
                    </a:cubicBezTo>
                    <a:lnTo>
                      <a:pt x="797770" y="582836"/>
                    </a:lnTo>
                    <a:lnTo>
                      <a:pt x="797770" y="673085"/>
                    </a:lnTo>
                    <a:lnTo>
                      <a:pt x="938304" y="673085"/>
                    </a:lnTo>
                    <a:cubicBezTo>
                      <a:pt x="968274" y="673085"/>
                      <a:pt x="995406" y="685233"/>
                      <a:pt x="1015046" y="704873"/>
                    </a:cubicBezTo>
                    <a:lnTo>
                      <a:pt x="1037967" y="738868"/>
                    </a:lnTo>
                    <a:lnTo>
                      <a:pt x="1060789" y="753442"/>
                    </a:lnTo>
                    <a:lnTo>
                      <a:pt x="1582472" y="1500202"/>
                    </a:lnTo>
                    <a:cubicBezTo>
                      <a:pt x="1596166" y="1519804"/>
                      <a:pt x="1591376" y="1546796"/>
                      <a:pt x="1571774" y="1560490"/>
                    </a:cubicBezTo>
                    <a:lnTo>
                      <a:pt x="1429805" y="1659669"/>
                    </a:lnTo>
                    <a:cubicBezTo>
                      <a:pt x="1410202" y="1673363"/>
                      <a:pt x="1383211" y="1668573"/>
                      <a:pt x="1369517" y="1648971"/>
                    </a:cubicBezTo>
                    <a:lnTo>
                      <a:pt x="1046834" y="1187069"/>
                    </a:lnTo>
                    <a:lnTo>
                      <a:pt x="1046834" y="1713908"/>
                    </a:lnTo>
                    <a:lnTo>
                      <a:pt x="1046834" y="1832245"/>
                    </a:lnTo>
                    <a:lnTo>
                      <a:pt x="1046834" y="2624843"/>
                    </a:lnTo>
                    <a:cubicBezTo>
                      <a:pt x="1046834" y="2648755"/>
                      <a:pt x="1027450" y="2668139"/>
                      <a:pt x="1003538" y="2668139"/>
                    </a:cubicBezTo>
                    <a:lnTo>
                      <a:pt x="830357" y="2668139"/>
                    </a:lnTo>
                    <a:cubicBezTo>
                      <a:pt x="806445" y="2668139"/>
                      <a:pt x="787061" y="2648755"/>
                      <a:pt x="787061" y="2624843"/>
                    </a:cubicBezTo>
                    <a:lnTo>
                      <a:pt x="787061" y="1940775"/>
                    </a:lnTo>
                    <a:lnTo>
                      <a:pt x="655443" y="1940775"/>
                    </a:lnTo>
                    <a:lnTo>
                      <a:pt x="655443" y="2624843"/>
                    </a:lnTo>
                    <a:cubicBezTo>
                      <a:pt x="655443" y="2648755"/>
                      <a:pt x="636059" y="2668139"/>
                      <a:pt x="612147" y="2668139"/>
                    </a:cubicBezTo>
                    <a:lnTo>
                      <a:pt x="438966" y="2668139"/>
                    </a:lnTo>
                    <a:cubicBezTo>
                      <a:pt x="415054" y="2668139"/>
                      <a:pt x="395670" y="2648755"/>
                      <a:pt x="395670" y="2624843"/>
                    </a:cubicBezTo>
                    <a:lnTo>
                      <a:pt x="395670" y="1832245"/>
                    </a:lnTo>
                    <a:lnTo>
                      <a:pt x="395670" y="1713908"/>
                    </a:lnTo>
                    <a:lnTo>
                      <a:pt x="395670" y="1329499"/>
                    </a:lnTo>
                    <a:lnTo>
                      <a:pt x="233765" y="1629191"/>
                    </a:lnTo>
                    <a:cubicBezTo>
                      <a:pt x="222399" y="1650229"/>
                      <a:pt x="196131" y="1658070"/>
                      <a:pt x="175093" y="1646704"/>
                    </a:cubicBezTo>
                    <a:lnTo>
                      <a:pt x="22725" y="1564389"/>
                    </a:lnTo>
                    <a:cubicBezTo>
                      <a:pt x="1687" y="1553024"/>
                      <a:pt x="-6154" y="1526756"/>
                      <a:pt x="5212" y="1505718"/>
                    </a:cubicBezTo>
                    <a:lnTo>
                      <a:pt x="395670" y="782967"/>
                    </a:lnTo>
                    <a:lnTo>
                      <a:pt x="395670" y="781615"/>
                    </a:lnTo>
                    <a:cubicBezTo>
                      <a:pt x="395670" y="721676"/>
                      <a:pt x="444261" y="673085"/>
                      <a:pt x="504200" y="673085"/>
                    </a:cubicBezTo>
                    <a:lnTo>
                      <a:pt x="595147" y="673085"/>
                    </a:lnTo>
                    <a:lnTo>
                      <a:pt x="595147" y="582835"/>
                    </a:lnTo>
                    <a:lnTo>
                      <a:pt x="579378" y="577941"/>
                    </a:lnTo>
                    <a:cubicBezTo>
                      <a:pt x="471421" y="532278"/>
                      <a:pt x="395670" y="425380"/>
                      <a:pt x="395670" y="300789"/>
                    </a:cubicBezTo>
                    <a:cubicBezTo>
                      <a:pt x="395670" y="134668"/>
                      <a:pt x="530338" y="0"/>
                      <a:pt x="696459" y="0"/>
                    </a:cubicBezTo>
                    <a:close/>
                  </a:path>
                </a:pathLst>
              </a:custGeom>
              <a:solidFill>
                <a:schemeClr val="accent6"/>
              </a:solidFill>
              <a:ln>
                <a:solidFill>
                  <a:schemeClr val="tx1"/>
                </a:solidFill>
              </a:ln>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grpSp>
        <p:grpSp>
          <p:nvGrpSpPr>
            <p:cNvPr id="24" name="Group 23">
              <a:extLst>
                <a:ext uri="{FF2B5EF4-FFF2-40B4-BE49-F238E27FC236}">
                  <a16:creationId xmlns:a16="http://schemas.microsoft.com/office/drawing/2014/main" id="{0B27B652-306F-CF43-9B10-81EDAAC299DF}"/>
                </a:ext>
              </a:extLst>
            </p:cNvPr>
            <p:cNvGrpSpPr/>
            <p:nvPr/>
          </p:nvGrpSpPr>
          <p:grpSpPr>
            <a:xfrm>
              <a:off x="6921601" y="3909609"/>
              <a:ext cx="991201" cy="1075668"/>
              <a:chOff x="6799630" y="4213998"/>
              <a:chExt cx="991201" cy="1075668"/>
            </a:xfrm>
          </p:grpSpPr>
          <p:sp>
            <p:nvSpPr>
              <p:cNvPr id="19" name="Freeform 18">
                <a:extLst>
                  <a:ext uri="{FF2B5EF4-FFF2-40B4-BE49-F238E27FC236}">
                    <a16:creationId xmlns:a16="http://schemas.microsoft.com/office/drawing/2014/main" id="{F6C9297C-8E64-3449-82A6-4B48B6AB2A6C}"/>
                  </a:ext>
                </a:extLst>
              </p:cNvPr>
              <p:cNvSpPr/>
              <p:nvPr/>
            </p:nvSpPr>
            <p:spPr>
              <a:xfrm>
                <a:off x="7078058" y="4213998"/>
                <a:ext cx="445914" cy="748146"/>
              </a:xfrm>
              <a:custGeom>
                <a:avLst/>
                <a:gdLst>
                  <a:gd name="connsiteX0" fmla="*/ 696459 w 1590278"/>
                  <a:gd name="connsiteY0" fmla="*/ 0 h 2668139"/>
                  <a:gd name="connsiteX1" fmla="*/ 997248 w 1590278"/>
                  <a:gd name="connsiteY1" fmla="*/ 300789 h 2668139"/>
                  <a:gd name="connsiteX2" fmla="*/ 813540 w 1590278"/>
                  <a:gd name="connsiteY2" fmla="*/ 577941 h 2668139"/>
                  <a:gd name="connsiteX3" fmla="*/ 797770 w 1590278"/>
                  <a:gd name="connsiteY3" fmla="*/ 582836 h 2668139"/>
                  <a:gd name="connsiteX4" fmla="*/ 797770 w 1590278"/>
                  <a:gd name="connsiteY4" fmla="*/ 673085 h 2668139"/>
                  <a:gd name="connsiteX5" fmla="*/ 938304 w 1590278"/>
                  <a:gd name="connsiteY5" fmla="*/ 673085 h 2668139"/>
                  <a:gd name="connsiteX6" fmla="*/ 1015046 w 1590278"/>
                  <a:gd name="connsiteY6" fmla="*/ 704873 h 2668139"/>
                  <a:gd name="connsiteX7" fmla="*/ 1037967 w 1590278"/>
                  <a:gd name="connsiteY7" fmla="*/ 738868 h 2668139"/>
                  <a:gd name="connsiteX8" fmla="*/ 1060789 w 1590278"/>
                  <a:gd name="connsiteY8" fmla="*/ 753442 h 2668139"/>
                  <a:gd name="connsiteX9" fmla="*/ 1582472 w 1590278"/>
                  <a:gd name="connsiteY9" fmla="*/ 1500202 h 2668139"/>
                  <a:gd name="connsiteX10" fmla="*/ 1571774 w 1590278"/>
                  <a:gd name="connsiteY10" fmla="*/ 1560490 h 2668139"/>
                  <a:gd name="connsiteX11" fmla="*/ 1429805 w 1590278"/>
                  <a:gd name="connsiteY11" fmla="*/ 1659669 h 2668139"/>
                  <a:gd name="connsiteX12" fmla="*/ 1369517 w 1590278"/>
                  <a:gd name="connsiteY12" fmla="*/ 1648971 h 2668139"/>
                  <a:gd name="connsiteX13" fmla="*/ 1046834 w 1590278"/>
                  <a:gd name="connsiteY13" fmla="*/ 1187069 h 2668139"/>
                  <a:gd name="connsiteX14" fmla="*/ 1046834 w 1590278"/>
                  <a:gd name="connsiteY14" fmla="*/ 1713908 h 2668139"/>
                  <a:gd name="connsiteX15" fmla="*/ 1046834 w 1590278"/>
                  <a:gd name="connsiteY15" fmla="*/ 1832245 h 2668139"/>
                  <a:gd name="connsiteX16" fmla="*/ 1046834 w 1590278"/>
                  <a:gd name="connsiteY16" fmla="*/ 2624843 h 2668139"/>
                  <a:gd name="connsiteX17" fmla="*/ 1003538 w 1590278"/>
                  <a:gd name="connsiteY17" fmla="*/ 2668139 h 2668139"/>
                  <a:gd name="connsiteX18" fmla="*/ 830357 w 1590278"/>
                  <a:gd name="connsiteY18" fmla="*/ 2668139 h 2668139"/>
                  <a:gd name="connsiteX19" fmla="*/ 787061 w 1590278"/>
                  <a:gd name="connsiteY19" fmla="*/ 2624843 h 2668139"/>
                  <a:gd name="connsiteX20" fmla="*/ 787061 w 1590278"/>
                  <a:gd name="connsiteY20" fmla="*/ 1940775 h 2668139"/>
                  <a:gd name="connsiteX21" fmla="*/ 655443 w 1590278"/>
                  <a:gd name="connsiteY21" fmla="*/ 1940775 h 2668139"/>
                  <a:gd name="connsiteX22" fmla="*/ 655443 w 1590278"/>
                  <a:gd name="connsiteY22" fmla="*/ 2624843 h 2668139"/>
                  <a:gd name="connsiteX23" fmla="*/ 612147 w 1590278"/>
                  <a:gd name="connsiteY23" fmla="*/ 2668139 h 2668139"/>
                  <a:gd name="connsiteX24" fmla="*/ 438966 w 1590278"/>
                  <a:gd name="connsiteY24" fmla="*/ 2668139 h 2668139"/>
                  <a:gd name="connsiteX25" fmla="*/ 395670 w 1590278"/>
                  <a:gd name="connsiteY25" fmla="*/ 2624843 h 2668139"/>
                  <a:gd name="connsiteX26" fmla="*/ 395670 w 1590278"/>
                  <a:gd name="connsiteY26" fmla="*/ 1832245 h 2668139"/>
                  <a:gd name="connsiteX27" fmla="*/ 395670 w 1590278"/>
                  <a:gd name="connsiteY27" fmla="*/ 1713908 h 2668139"/>
                  <a:gd name="connsiteX28" fmla="*/ 395670 w 1590278"/>
                  <a:gd name="connsiteY28" fmla="*/ 1329499 h 2668139"/>
                  <a:gd name="connsiteX29" fmla="*/ 233765 w 1590278"/>
                  <a:gd name="connsiteY29" fmla="*/ 1629191 h 2668139"/>
                  <a:gd name="connsiteX30" fmla="*/ 175093 w 1590278"/>
                  <a:gd name="connsiteY30" fmla="*/ 1646704 h 2668139"/>
                  <a:gd name="connsiteX31" fmla="*/ 22725 w 1590278"/>
                  <a:gd name="connsiteY31" fmla="*/ 1564389 h 2668139"/>
                  <a:gd name="connsiteX32" fmla="*/ 5212 w 1590278"/>
                  <a:gd name="connsiteY32" fmla="*/ 1505718 h 2668139"/>
                  <a:gd name="connsiteX33" fmla="*/ 395670 w 1590278"/>
                  <a:gd name="connsiteY33" fmla="*/ 782967 h 2668139"/>
                  <a:gd name="connsiteX34" fmla="*/ 395670 w 1590278"/>
                  <a:gd name="connsiteY34" fmla="*/ 781615 h 2668139"/>
                  <a:gd name="connsiteX35" fmla="*/ 504200 w 1590278"/>
                  <a:gd name="connsiteY35" fmla="*/ 673085 h 2668139"/>
                  <a:gd name="connsiteX36" fmla="*/ 595147 w 1590278"/>
                  <a:gd name="connsiteY36" fmla="*/ 673085 h 2668139"/>
                  <a:gd name="connsiteX37" fmla="*/ 595147 w 1590278"/>
                  <a:gd name="connsiteY37" fmla="*/ 582835 h 2668139"/>
                  <a:gd name="connsiteX38" fmla="*/ 579378 w 1590278"/>
                  <a:gd name="connsiteY38" fmla="*/ 577941 h 2668139"/>
                  <a:gd name="connsiteX39" fmla="*/ 395670 w 1590278"/>
                  <a:gd name="connsiteY39" fmla="*/ 300789 h 2668139"/>
                  <a:gd name="connsiteX40" fmla="*/ 696459 w 1590278"/>
                  <a:gd name="connsiteY40" fmla="*/ 0 h 2668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590278" h="2668139">
                    <a:moveTo>
                      <a:pt x="696459" y="0"/>
                    </a:moveTo>
                    <a:cubicBezTo>
                      <a:pt x="862580" y="0"/>
                      <a:pt x="997248" y="134668"/>
                      <a:pt x="997248" y="300789"/>
                    </a:cubicBezTo>
                    <a:cubicBezTo>
                      <a:pt x="997248" y="425380"/>
                      <a:pt x="921498" y="532278"/>
                      <a:pt x="813540" y="577941"/>
                    </a:cubicBezTo>
                    <a:lnTo>
                      <a:pt x="797770" y="582836"/>
                    </a:lnTo>
                    <a:lnTo>
                      <a:pt x="797770" y="673085"/>
                    </a:lnTo>
                    <a:lnTo>
                      <a:pt x="938304" y="673085"/>
                    </a:lnTo>
                    <a:cubicBezTo>
                      <a:pt x="968274" y="673085"/>
                      <a:pt x="995406" y="685233"/>
                      <a:pt x="1015046" y="704873"/>
                    </a:cubicBezTo>
                    <a:lnTo>
                      <a:pt x="1037967" y="738868"/>
                    </a:lnTo>
                    <a:lnTo>
                      <a:pt x="1060789" y="753442"/>
                    </a:lnTo>
                    <a:lnTo>
                      <a:pt x="1582472" y="1500202"/>
                    </a:lnTo>
                    <a:cubicBezTo>
                      <a:pt x="1596166" y="1519804"/>
                      <a:pt x="1591376" y="1546796"/>
                      <a:pt x="1571774" y="1560490"/>
                    </a:cubicBezTo>
                    <a:lnTo>
                      <a:pt x="1429805" y="1659669"/>
                    </a:lnTo>
                    <a:cubicBezTo>
                      <a:pt x="1410202" y="1673363"/>
                      <a:pt x="1383211" y="1668573"/>
                      <a:pt x="1369517" y="1648971"/>
                    </a:cubicBezTo>
                    <a:lnTo>
                      <a:pt x="1046834" y="1187069"/>
                    </a:lnTo>
                    <a:lnTo>
                      <a:pt x="1046834" y="1713908"/>
                    </a:lnTo>
                    <a:lnTo>
                      <a:pt x="1046834" y="1832245"/>
                    </a:lnTo>
                    <a:lnTo>
                      <a:pt x="1046834" y="2624843"/>
                    </a:lnTo>
                    <a:cubicBezTo>
                      <a:pt x="1046834" y="2648755"/>
                      <a:pt x="1027450" y="2668139"/>
                      <a:pt x="1003538" y="2668139"/>
                    </a:cubicBezTo>
                    <a:lnTo>
                      <a:pt x="830357" y="2668139"/>
                    </a:lnTo>
                    <a:cubicBezTo>
                      <a:pt x="806445" y="2668139"/>
                      <a:pt x="787061" y="2648755"/>
                      <a:pt x="787061" y="2624843"/>
                    </a:cubicBezTo>
                    <a:lnTo>
                      <a:pt x="787061" y="1940775"/>
                    </a:lnTo>
                    <a:lnTo>
                      <a:pt x="655443" y="1940775"/>
                    </a:lnTo>
                    <a:lnTo>
                      <a:pt x="655443" y="2624843"/>
                    </a:lnTo>
                    <a:cubicBezTo>
                      <a:pt x="655443" y="2648755"/>
                      <a:pt x="636059" y="2668139"/>
                      <a:pt x="612147" y="2668139"/>
                    </a:cubicBezTo>
                    <a:lnTo>
                      <a:pt x="438966" y="2668139"/>
                    </a:lnTo>
                    <a:cubicBezTo>
                      <a:pt x="415054" y="2668139"/>
                      <a:pt x="395670" y="2648755"/>
                      <a:pt x="395670" y="2624843"/>
                    </a:cubicBezTo>
                    <a:lnTo>
                      <a:pt x="395670" y="1832245"/>
                    </a:lnTo>
                    <a:lnTo>
                      <a:pt x="395670" y="1713908"/>
                    </a:lnTo>
                    <a:lnTo>
                      <a:pt x="395670" y="1329499"/>
                    </a:lnTo>
                    <a:lnTo>
                      <a:pt x="233765" y="1629191"/>
                    </a:lnTo>
                    <a:cubicBezTo>
                      <a:pt x="222399" y="1650229"/>
                      <a:pt x="196131" y="1658070"/>
                      <a:pt x="175093" y="1646704"/>
                    </a:cubicBezTo>
                    <a:lnTo>
                      <a:pt x="22725" y="1564389"/>
                    </a:lnTo>
                    <a:cubicBezTo>
                      <a:pt x="1687" y="1553024"/>
                      <a:pt x="-6154" y="1526756"/>
                      <a:pt x="5212" y="1505718"/>
                    </a:cubicBezTo>
                    <a:lnTo>
                      <a:pt x="395670" y="782967"/>
                    </a:lnTo>
                    <a:lnTo>
                      <a:pt x="395670" y="781615"/>
                    </a:lnTo>
                    <a:cubicBezTo>
                      <a:pt x="395670" y="721676"/>
                      <a:pt x="444261" y="673085"/>
                      <a:pt x="504200" y="673085"/>
                    </a:cubicBezTo>
                    <a:lnTo>
                      <a:pt x="595147" y="673085"/>
                    </a:lnTo>
                    <a:lnTo>
                      <a:pt x="595147" y="582835"/>
                    </a:lnTo>
                    <a:lnTo>
                      <a:pt x="579378" y="577941"/>
                    </a:lnTo>
                    <a:cubicBezTo>
                      <a:pt x="471421" y="532278"/>
                      <a:pt x="395670" y="425380"/>
                      <a:pt x="395670" y="300789"/>
                    </a:cubicBezTo>
                    <a:cubicBezTo>
                      <a:pt x="395670" y="134668"/>
                      <a:pt x="530338" y="0"/>
                      <a:pt x="696459" y="0"/>
                    </a:cubicBezTo>
                    <a:close/>
                  </a:path>
                </a:pathLst>
              </a:custGeom>
              <a:solidFill>
                <a:srgbClr val="7030A0"/>
              </a:solidFill>
              <a:ln>
                <a:solidFill>
                  <a:schemeClr val="tx1"/>
                </a:solidFill>
              </a:ln>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25" name="Freeform 24">
                <a:extLst>
                  <a:ext uri="{FF2B5EF4-FFF2-40B4-BE49-F238E27FC236}">
                    <a16:creationId xmlns:a16="http://schemas.microsoft.com/office/drawing/2014/main" id="{7E445AFB-8D30-3045-A678-766BC05C9452}"/>
                  </a:ext>
                </a:extLst>
              </p:cNvPr>
              <p:cNvSpPr/>
              <p:nvPr/>
            </p:nvSpPr>
            <p:spPr>
              <a:xfrm>
                <a:off x="7344917" y="4315971"/>
                <a:ext cx="445914" cy="748146"/>
              </a:xfrm>
              <a:custGeom>
                <a:avLst/>
                <a:gdLst>
                  <a:gd name="connsiteX0" fmla="*/ 696459 w 1590278"/>
                  <a:gd name="connsiteY0" fmla="*/ 0 h 2668139"/>
                  <a:gd name="connsiteX1" fmla="*/ 997248 w 1590278"/>
                  <a:gd name="connsiteY1" fmla="*/ 300789 h 2668139"/>
                  <a:gd name="connsiteX2" fmla="*/ 813540 w 1590278"/>
                  <a:gd name="connsiteY2" fmla="*/ 577941 h 2668139"/>
                  <a:gd name="connsiteX3" fmla="*/ 797770 w 1590278"/>
                  <a:gd name="connsiteY3" fmla="*/ 582836 h 2668139"/>
                  <a:gd name="connsiteX4" fmla="*/ 797770 w 1590278"/>
                  <a:gd name="connsiteY4" fmla="*/ 673085 h 2668139"/>
                  <a:gd name="connsiteX5" fmla="*/ 938304 w 1590278"/>
                  <a:gd name="connsiteY5" fmla="*/ 673085 h 2668139"/>
                  <a:gd name="connsiteX6" fmla="*/ 1015046 w 1590278"/>
                  <a:gd name="connsiteY6" fmla="*/ 704873 h 2668139"/>
                  <a:gd name="connsiteX7" fmla="*/ 1037967 w 1590278"/>
                  <a:gd name="connsiteY7" fmla="*/ 738868 h 2668139"/>
                  <a:gd name="connsiteX8" fmla="*/ 1060789 w 1590278"/>
                  <a:gd name="connsiteY8" fmla="*/ 753442 h 2668139"/>
                  <a:gd name="connsiteX9" fmla="*/ 1582472 w 1590278"/>
                  <a:gd name="connsiteY9" fmla="*/ 1500202 h 2668139"/>
                  <a:gd name="connsiteX10" fmla="*/ 1571774 w 1590278"/>
                  <a:gd name="connsiteY10" fmla="*/ 1560490 h 2668139"/>
                  <a:gd name="connsiteX11" fmla="*/ 1429805 w 1590278"/>
                  <a:gd name="connsiteY11" fmla="*/ 1659669 h 2668139"/>
                  <a:gd name="connsiteX12" fmla="*/ 1369517 w 1590278"/>
                  <a:gd name="connsiteY12" fmla="*/ 1648971 h 2668139"/>
                  <a:gd name="connsiteX13" fmla="*/ 1046834 w 1590278"/>
                  <a:gd name="connsiteY13" fmla="*/ 1187069 h 2668139"/>
                  <a:gd name="connsiteX14" fmla="*/ 1046834 w 1590278"/>
                  <a:gd name="connsiteY14" fmla="*/ 1713908 h 2668139"/>
                  <a:gd name="connsiteX15" fmla="*/ 1046834 w 1590278"/>
                  <a:gd name="connsiteY15" fmla="*/ 1832245 h 2668139"/>
                  <a:gd name="connsiteX16" fmla="*/ 1046834 w 1590278"/>
                  <a:gd name="connsiteY16" fmla="*/ 2624843 h 2668139"/>
                  <a:gd name="connsiteX17" fmla="*/ 1003538 w 1590278"/>
                  <a:gd name="connsiteY17" fmla="*/ 2668139 h 2668139"/>
                  <a:gd name="connsiteX18" fmla="*/ 830357 w 1590278"/>
                  <a:gd name="connsiteY18" fmla="*/ 2668139 h 2668139"/>
                  <a:gd name="connsiteX19" fmla="*/ 787061 w 1590278"/>
                  <a:gd name="connsiteY19" fmla="*/ 2624843 h 2668139"/>
                  <a:gd name="connsiteX20" fmla="*/ 787061 w 1590278"/>
                  <a:gd name="connsiteY20" fmla="*/ 1940775 h 2668139"/>
                  <a:gd name="connsiteX21" fmla="*/ 655443 w 1590278"/>
                  <a:gd name="connsiteY21" fmla="*/ 1940775 h 2668139"/>
                  <a:gd name="connsiteX22" fmla="*/ 655443 w 1590278"/>
                  <a:gd name="connsiteY22" fmla="*/ 2624843 h 2668139"/>
                  <a:gd name="connsiteX23" fmla="*/ 612147 w 1590278"/>
                  <a:gd name="connsiteY23" fmla="*/ 2668139 h 2668139"/>
                  <a:gd name="connsiteX24" fmla="*/ 438966 w 1590278"/>
                  <a:gd name="connsiteY24" fmla="*/ 2668139 h 2668139"/>
                  <a:gd name="connsiteX25" fmla="*/ 395670 w 1590278"/>
                  <a:gd name="connsiteY25" fmla="*/ 2624843 h 2668139"/>
                  <a:gd name="connsiteX26" fmla="*/ 395670 w 1590278"/>
                  <a:gd name="connsiteY26" fmla="*/ 1832245 h 2668139"/>
                  <a:gd name="connsiteX27" fmla="*/ 395670 w 1590278"/>
                  <a:gd name="connsiteY27" fmla="*/ 1713908 h 2668139"/>
                  <a:gd name="connsiteX28" fmla="*/ 395670 w 1590278"/>
                  <a:gd name="connsiteY28" fmla="*/ 1329499 h 2668139"/>
                  <a:gd name="connsiteX29" fmla="*/ 233765 w 1590278"/>
                  <a:gd name="connsiteY29" fmla="*/ 1629191 h 2668139"/>
                  <a:gd name="connsiteX30" fmla="*/ 175093 w 1590278"/>
                  <a:gd name="connsiteY30" fmla="*/ 1646704 h 2668139"/>
                  <a:gd name="connsiteX31" fmla="*/ 22725 w 1590278"/>
                  <a:gd name="connsiteY31" fmla="*/ 1564389 h 2668139"/>
                  <a:gd name="connsiteX32" fmla="*/ 5212 w 1590278"/>
                  <a:gd name="connsiteY32" fmla="*/ 1505718 h 2668139"/>
                  <a:gd name="connsiteX33" fmla="*/ 395670 w 1590278"/>
                  <a:gd name="connsiteY33" fmla="*/ 782967 h 2668139"/>
                  <a:gd name="connsiteX34" fmla="*/ 395670 w 1590278"/>
                  <a:gd name="connsiteY34" fmla="*/ 781615 h 2668139"/>
                  <a:gd name="connsiteX35" fmla="*/ 504200 w 1590278"/>
                  <a:gd name="connsiteY35" fmla="*/ 673085 h 2668139"/>
                  <a:gd name="connsiteX36" fmla="*/ 595147 w 1590278"/>
                  <a:gd name="connsiteY36" fmla="*/ 673085 h 2668139"/>
                  <a:gd name="connsiteX37" fmla="*/ 595147 w 1590278"/>
                  <a:gd name="connsiteY37" fmla="*/ 582835 h 2668139"/>
                  <a:gd name="connsiteX38" fmla="*/ 579378 w 1590278"/>
                  <a:gd name="connsiteY38" fmla="*/ 577941 h 2668139"/>
                  <a:gd name="connsiteX39" fmla="*/ 395670 w 1590278"/>
                  <a:gd name="connsiteY39" fmla="*/ 300789 h 2668139"/>
                  <a:gd name="connsiteX40" fmla="*/ 696459 w 1590278"/>
                  <a:gd name="connsiteY40" fmla="*/ 0 h 2668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590278" h="2668139">
                    <a:moveTo>
                      <a:pt x="696459" y="0"/>
                    </a:moveTo>
                    <a:cubicBezTo>
                      <a:pt x="862580" y="0"/>
                      <a:pt x="997248" y="134668"/>
                      <a:pt x="997248" y="300789"/>
                    </a:cubicBezTo>
                    <a:cubicBezTo>
                      <a:pt x="997248" y="425380"/>
                      <a:pt x="921498" y="532278"/>
                      <a:pt x="813540" y="577941"/>
                    </a:cubicBezTo>
                    <a:lnTo>
                      <a:pt x="797770" y="582836"/>
                    </a:lnTo>
                    <a:lnTo>
                      <a:pt x="797770" y="673085"/>
                    </a:lnTo>
                    <a:lnTo>
                      <a:pt x="938304" y="673085"/>
                    </a:lnTo>
                    <a:cubicBezTo>
                      <a:pt x="968274" y="673085"/>
                      <a:pt x="995406" y="685233"/>
                      <a:pt x="1015046" y="704873"/>
                    </a:cubicBezTo>
                    <a:lnTo>
                      <a:pt x="1037967" y="738868"/>
                    </a:lnTo>
                    <a:lnTo>
                      <a:pt x="1060789" y="753442"/>
                    </a:lnTo>
                    <a:lnTo>
                      <a:pt x="1582472" y="1500202"/>
                    </a:lnTo>
                    <a:cubicBezTo>
                      <a:pt x="1596166" y="1519804"/>
                      <a:pt x="1591376" y="1546796"/>
                      <a:pt x="1571774" y="1560490"/>
                    </a:cubicBezTo>
                    <a:lnTo>
                      <a:pt x="1429805" y="1659669"/>
                    </a:lnTo>
                    <a:cubicBezTo>
                      <a:pt x="1410202" y="1673363"/>
                      <a:pt x="1383211" y="1668573"/>
                      <a:pt x="1369517" y="1648971"/>
                    </a:cubicBezTo>
                    <a:lnTo>
                      <a:pt x="1046834" y="1187069"/>
                    </a:lnTo>
                    <a:lnTo>
                      <a:pt x="1046834" y="1713908"/>
                    </a:lnTo>
                    <a:lnTo>
                      <a:pt x="1046834" y="1832245"/>
                    </a:lnTo>
                    <a:lnTo>
                      <a:pt x="1046834" y="2624843"/>
                    </a:lnTo>
                    <a:cubicBezTo>
                      <a:pt x="1046834" y="2648755"/>
                      <a:pt x="1027450" y="2668139"/>
                      <a:pt x="1003538" y="2668139"/>
                    </a:cubicBezTo>
                    <a:lnTo>
                      <a:pt x="830357" y="2668139"/>
                    </a:lnTo>
                    <a:cubicBezTo>
                      <a:pt x="806445" y="2668139"/>
                      <a:pt x="787061" y="2648755"/>
                      <a:pt x="787061" y="2624843"/>
                    </a:cubicBezTo>
                    <a:lnTo>
                      <a:pt x="787061" y="1940775"/>
                    </a:lnTo>
                    <a:lnTo>
                      <a:pt x="655443" y="1940775"/>
                    </a:lnTo>
                    <a:lnTo>
                      <a:pt x="655443" y="2624843"/>
                    </a:lnTo>
                    <a:cubicBezTo>
                      <a:pt x="655443" y="2648755"/>
                      <a:pt x="636059" y="2668139"/>
                      <a:pt x="612147" y="2668139"/>
                    </a:cubicBezTo>
                    <a:lnTo>
                      <a:pt x="438966" y="2668139"/>
                    </a:lnTo>
                    <a:cubicBezTo>
                      <a:pt x="415054" y="2668139"/>
                      <a:pt x="395670" y="2648755"/>
                      <a:pt x="395670" y="2624843"/>
                    </a:cubicBezTo>
                    <a:lnTo>
                      <a:pt x="395670" y="1832245"/>
                    </a:lnTo>
                    <a:lnTo>
                      <a:pt x="395670" y="1713908"/>
                    </a:lnTo>
                    <a:lnTo>
                      <a:pt x="395670" y="1329499"/>
                    </a:lnTo>
                    <a:lnTo>
                      <a:pt x="233765" y="1629191"/>
                    </a:lnTo>
                    <a:cubicBezTo>
                      <a:pt x="222399" y="1650229"/>
                      <a:pt x="196131" y="1658070"/>
                      <a:pt x="175093" y="1646704"/>
                    </a:cubicBezTo>
                    <a:lnTo>
                      <a:pt x="22725" y="1564389"/>
                    </a:lnTo>
                    <a:cubicBezTo>
                      <a:pt x="1687" y="1553024"/>
                      <a:pt x="-6154" y="1526756"/>
                      <a:pt x="5212" y="1505718"/>
                    </a:cubicBezTo>
                    <a:lnTo>
                      <a:pt x="395670" y="782967"/>
                    </a:lnTo>
                    <a:lnTo>
                      <a:pt x="395670" y="781615"/>
                    </a:lnTo>
                    <a:cubicBezTo>
                      <a:pt x="395670" y="721676"/>
                      <a:pt x="444261" y="673085"/>
                      <a:pt x="504200" y="673085"/>
                    </a:cubicBezTo>
                    <a:lnTo>
                      <a:pt x="595147" y="673085"/>
                    </a:lnTo>
                    <a:lnTo>
                      <a:pt x="595147" y="582835"/>
                    </a:lnTo>
                    <a:lnTo>
                      <a:pt x="579378" y="577941"/>
                    </a:lnTo>
                    <a:cubicBezTo>
                      <a:pt x="471421" y="532278"/>
                      <a:pt x="395670" y="425380"/>
                      <a:pt x="395670" y="300789"/>
                    </a:cubicBezTo>
                    <a:cubicBezTo>
                      <a:pt x="395670" y="134668"/>
                      <a:pt x="530338" y="0"/>
                      <a:pt x="696459" y="0"/>
                    </a:cubicBezTo>
                    <a:close/>
                  </a:path>
                </a:pathLst>
              </a:custGeom>
              <a:solidFill>
                <a:srgbClr val="7030A0"/>
              </a:solidFill>
              <a:ln>
                <a:solidFill>
                  <a:schemeClr val="tx1"/>
                </a:solidFill>
              </a:ln>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26" name="Freeform 25">
                <a:extLst>
                  <a:ext uri="{FF2B5EF4-FFF2-40B4-BE49-F238E27FC236}">
                    <a16:creationId xmlns:a16="http://schemas.microsoft.com/office/drawing/2014/main" id="{20D2047B-0DFA-4940-BEB3-E2FD7D869016}"/>
                  </a:ext>
                </a:extLst>
              </p:cNvPr>
              <p:cNvSpPr/>
              <p:nvPr/>
            </p:nvSpPr>
            <p:spPr>
              <a:xfrm>
                <a:off x="6799630" y="4366398"/>
                <a:ext cx="445914" cy="748146"/>
              </a:xfrm>
              <a:custGeom>
                <a:avLst/>
                <a:gdLst>
                  <a:gd name="connsiteX0" fmla="*/ 696459 w 1590278"/>
                  <a:gd name="connsiteY0" fmla="*/ 0 h 2668139"/>
                  <a:gd name="connsiteX1" fmla="*/ 997248 w 1590278"/>
                  <a:gd name="connsiteY1" fmla="*/ 300789 h 2668139"/>
                  <a:gd name="connsiteX2" fmla="*/ 813540 w 1590278"/>
                  <a:gd name="connsiteY2" fmla="*/ 577941 h 2668139"/>
                  <a:gd name="connsiteX3" fmla="*/ 797770 w 1590278"/>
                  <a:gd name="connsiteY3" fmla="*/ 582836 h 2668139"/>
                  <a:gd name="connsiteX4" fmla="*/ 797770 w 1590278"/>
                  <a:gd name="connsiteY4" fmla="*/ 673085 h 2668139"/>
                  <a:gd name="connsiteX5" fmla="*/ 938304 w 1590278"/>
                  <a:gd name="connsiteY5" fmla="*/ 673085 h 2668139"/>
                  <a:gd name="connsiteX6" fmla="*/ 1015046 w 1590278"/>
                  <a:gd name="connsiteY6" fmla="*/ 704873 h 2668139"/>
                  <a:gd name="connsiteX7" fmla="*/ 1037967 w 1590278"/>
                  <a:gd name="connsiteY7" fmla="*/ 738868 h 2668139"/>
                  <a:gd name="connsiteX8" fmla="*/ 1060789 w 1590278"/>
                  <a:gd name="connsiteY8" fmla="*/ 753442 h 2668139"/>
                  <a:gd name="connsiteX9" fmla="*/ 1582472 w 1590278"/>
                  <a:gd name="connsiteY9" fmla="*/ 1500202 h 2668139"/>
                  <a:gd name="connsiteX10" fmla="*/ 1571774 w 1590278"/>
                  <a:gd name="connsiteY10" fmla="*/ 1560490 h 2668139"/>
                  <a:gd name="connsiteX11" fmla="*/ 1429805 w 1590278"/>
                  <a:gd name="connsiteY11" fmla="*/ 1659669 h 2668139"/>
                  <a:gd name="connsiteX12" fmla="*/ 1369517 w 1590278"/>
                  <a:gd name="connsiteY12" fmla="*/ 1648971 h 2668139"/>
                  <a:gd name="connsiteX13" fmla="*/ 1046834 w 1590278"/>
                  <a:gd name="connsiteY13" fmla="*/ 1187069 h 2668139"/>
                  <a:gd name="connsiteX14" fmla="*/ 1046834 w 1590278"/>
                  <a:gd name="connsiteY14" fmla="*/ 1713908 h 2668139"/>
                  <a:gd name="connsiteX15" fmla="*/ 1046834 w 1590278"/>
                  <a:gd name="connsiteY15" fmla="*/ 1832245 h 2668139"/>
                  <a:gd name="connsiteX16" fmla="*/ 1046834 w 1590278"/>
                  <a:gd name="connsiteY16" fmla="*/ 2624843 h 2668139"/>
                  <a:gd name="connsiteX17" fmla="*/ 1003538 w 1590278"/>
                  <a:gd name="connsiteY17" fmla="*/ 2668139 h 2668139"/>
                  <a:gd name="connsiteX18" fmla="*/ 830357 w 1590278"/>
                  <a:gd name="connsiteY18" fmla="*/ 2668139 h 2668139"/>
                  <a:gd name="connsiteX19" fmla="*/ 787061 w 1590278"/>
                  <a:gd name="connsiteY19" fmla="*/ 2624843 h 2668139"/>
                  <a:gd name="connsiteX20" fmla="*/ 787061 w 1590278"/>
                  <a:gd name="connsiteY20" fmla="*/ 1940775 h 2668139"/>
                  <a:gd name="connsiteX21" fmla="*/ 655443 w 1590278"/>
                  <a:gd name="connsiteY21" fmla="*/ 1940775 h 2668139"/>
                  <a:gd name="connsiteX22" fmla="*/ 655443 w 1590278"/>
                  <a:gd name="connsiteY22" fmla="*/ 2624843 h 2668139"/>
                  <a:gd name="connsiteX23" fmla="*/ 612147 w 1590278"/>
                  <a:gd name="connsiteY23" fmla="*/ 2668139 h 2668139"/>
                  <a:gd name="connsiteX24" fmla="*/ 438966 w 1590278"/>
                  <a:gd name="connsiteY24" fmla="*/ 2668139 h 2668139"/>
                  <a:gd name="connsiteX25" fmla="*/ 395670 w 1590278"/>
                  <a:gd name="connsiteY25" fmla="*/ 2624843 h 2668139"/>
                  <a:gd name="connsiteX26" fmla="*/ 395670 w 1590278"/>
                  <a:gd name="connsiteY26" fmla="*/ 1832245 h 2668139"/>
                  <a:gd name="connsiteX27" fmla="*/ 395670 w 1590278"/>
                  <a:gd name="connsiteY27" fmla="*/ 1713908 h 2668139"/>
                  <a:gd name="connsiteX28" fmla="*/ 395670 w 1590278"/>
                  <a:gd name="connsiteY28" fmla="*/ 1329499 h 2668139"/>
                  <a:gd name="connsiteX29" fmla="*/ 233765 w 1590278"/>
                  <a:gd name="connsiteY29" fmla="*/ 1629191 h 2668139"/>
                  <a:gd name="connsiteX30" fmla="*/ 175093 w 1590278"/>
                  <a:gd name="connsiteY30" fmla="*/ 1646704 h 2668139"/>
                  <a:gd name="connsiteX31" fmla="*/ 22725 w 1590278"/>
                  <a:gd name="connsiteY31" fmla="*/ 1564389 h 2668139"/>
                  <a:gd name="connsiteX32" fmla="*/ 5212 w 1590278"/>
                  <a:gd name="connsiteY32" fmla="*/ 1505718 h 2668139"/>
                  <a:gd name="connsiteX33" fmla="*/ 395670 w 1590278"/>
                  <a:gd name="connsiteY33" fmla="*/ 782967 h 2668139"/>
                  <a:gd name="connsiteX34" fmla="*/ 395670 w 1590278"/>
                  <a:gd name="connsiteY34" fmla="*/ 781615 h 2668139"/>
                  <a:gd name="connsiteX35" fmla="*/ 504200 w 1590278"/>
                  <a:gd name="connsiteY35" fmla="*/ 673085 h 2668139"/>
                  <a:gd name="connsiteX36" fmla="*/ 595147 w 1590278"/>
                  <a:gd name="connsiteY36" fmla="*/ 673085 h 2668139"/>
                  <a:gd name="connsiteX37" fmla="*/ 595147 w 1590278"/>
                  <a:gd name="connsiteY37" fmla="*/ 582835 h 2668139"/>
                  <a:gd name="connsiteX38" fmla="*/ 579378 w 1590278"/>
                  <a:gd name="connsiteY38" fmla="*/ 577941 h 2668139"/>
                  <a:gd name="connsiteX39" fmla="*/ 395670 w 1590278"/>
                  <a:gd name="connsiteY39" fmla="*/ 300789 h 2668139"/>
                  <a:gd name="connsiteX40" fmla="*/ 696459 w 1590278"/>
                  <a:gd name="connsiteY40" fmla="*/ 0 h 2668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590278" h="2668139">
                    <a:moveTo>
                      <a:pt x="696459" y="0"/>
                    </a:moveTo>
                    <a:cubicBezTo>
                      <a:pt x="862580" y="0"/>
                      <a:pt x="997248" y="134668"/>
                      <a:pt x="997248" y="300789"/>
                    </a:cubicBezTo>
                    <a:cubicBezTo>
                      <a:pt x="997248" y="425380"/>
                      <a:pt x="921498" y="532278"/>
                      <a:pt x="813540" y="577941"/>
                    </a:cubicBezTo>
                    <a:lnTo>
                      <a:pt x="797770" y="582836"/>
                    </a:lnTo>
                    <a:lnTo>
                      <a:pt x="797770" y="673085"/>
                    </a:lnTo>
                    <a:lnTo>
                      <a:pt x="938304" y="673085"/>
                    </a:lnTo>
                    <a:cubicBezTo>
                      <a:pt x="968274" y="673085"/>
                      <a:pt x="995406" y="685233"/>
                      <a:pt x="1015046" y="704873"/>
                    </a:cubicBezTo>
                    <a:lnTo>
                      <a:pt x="1037967" y="738868"/>
                    </a:lnTo>
                    <a:lnTo>
                      <a:pt x="1060789" y="753442"/>
                    </a:lnTo>
                    <a:lnTo>
                      <a:pt x="1582472" y="1500202"/>
                    </a:lnTo>
                    <a:cubicBezTo>
                      <a:pt x="1596166" y="1519804"/>
                      <a:pt x="1591376" y="1546796"/>
                      <a:pt x="1571774" y="1560490"/>
                    </a:cubicBezTo>
                    <a:lnTo>
                      <a:pt x="1429805" y="1659669"/>
                    </a:lnTo>
                    <a:cubicBezTo>
                      <a:pt x="1410202" y="1673363"/>
                      <a:pt x="1383211" y="1668573"/>
                      <a:pt x="1369517" y="1648971"/>
                    </a:cubicBezTo>
                    <a:lnTo>
                      <a:pt x="1046834" y="1187069"/>
                    </a:lnTo>
                    <a:lnTo>
                      <a:pt x="1046834" y="1713908"/>
                    </a:lnTo>
                    <a:lnTo>
                      <a:pt x="1046834" y="1832245"/>
                    </a:lnTo>
                    <a:lnTo>
                      <a:pt x="1046834" y="2624843"/>
                    </a:lnTo>
                    <a:cubicBezTo>
                      <a:pt x="1046834" y="2648755"/>
                      <a:pt x="1027450" y="2668139"/>
                      <a:pt x="1003538" y="2668139"/>
                    </a:cubicBezTo>
                    <a:lnTo>
                      <a:pt x="830357" y="2668139"/>
                    </a:lnTo>
                    <a:cubicBezTo>
                      <a:pt x="806445" y="2668139"/>
                      <a:pt x="787061" y="2648755"/>
                      <a:pt x="787061" y="2624843"/>
                    </a:cubicBezTo>
                    <a:lnTo>
                      <a:pt x="787061" y="1940775"/>
                    </a:lnTo>
                    <a:lnTo>
                      <a:pt x="655443" y="1940775"/>
                    </a:lnTo>
                    <a:lnTo>
                      <a:pt x="655443" y="2624843"/>
                    </a:lnTo>
                    <a:cubicBezTo>
                      <a:pt x="655443" y="2648755"/>
                      <a:pt x="636059" y="2668139"/>
                      <a:pt x="612147" y="2668139"/>
                    </a:cubicBezTo>
                    <a:lnTo>
                      <a:pt x="438966" y="2668139"/>
                    </a:lnTo>
                    <a:cubicBezTo>
                      <a:pt x="415054" y="2668139"/>
                      <a:pt x="395670" y="2648755"/>
                      <a:pt x="395670" y="2624843"/>
                    </a:cubicBezTo>
                    <a:lnTo>
                      <a:pt x="395670" y="1832245"/>
                    </a:lnTo>
                    <a:lnTo>
                      <a:pt x="395670" y="1713908"/>
                    </a:lnTo>
                    <a:lnTo>
                      <a:pt x="395670" y="1329499"/>
                    </a:lnTo>
                    <a:lnTo>
                      <a:pt x="233765" y="1629191"/>
                    </a:lnTo>
                    <a:cubicBezTo>
                      <a:pt x="222399" y="1650229"/>
                      <a:pt x="196131" y="1658070"/>
                      <a:pt x="175093" y="1646704"/>
                    </a:cubicBezTo>
                    <a:lnTo>
                      <a:pt x="22725" y="1564389"/>
                    </a:lnTo>
                    <a:cubicBezTo>
                      <a:pt x="1687" y="1553024"/>
                      <a:pt x="-6154" y="1526756"/>
                      <a:pt x="5212" y="1505718"/>
                    </a:cubicBezTo>
                    <a:lnTo>
                      <a:pt x="395670" y="782967"/>
                    </a:lnTo>
                    <a:lnTo>
                      <a:pt x="395670" y="781615"/>
                    </a:lnTo>
                    <a:cubicBezTo>
                      <a:pt x="395670" y="721676"/>
                      <a:pt x="444261" y="673085"/>
                      <a:pt x="504200" y="673085"/>
                    </a:cubicBezTo>
                    <a:lnTo>
                      <a:pt x="595147" y="673085"/>
                    </a:lnTo>
                    <a:lnTo>
                      <a:pt x="595147" y="582835"/>
                    </a:lnTo>
                    <a:lnTo>
                      <a:pt x="579378" y="577941"/>
                    </a:lnTo>
                    <a:cubicBezTo>
                      <a:pt x="471421" y="532278"/>
                      <a:pt x="395670" y="425380"/>
                      <a:pt x="395670" y="300789"/>
                    </a:cubicBezTo>
                    <a:cubicBezTo>
                      <a:pt x="395670" y="134668"/>
                      <a:pt x="530338" y="0"/>
                      <a:pt x="696459" y="0"/>
                    </a:cubicBezTo>
                    <a:close/>
                  </a:path>
                </a:pathLst>
              </a:custGeom>
              <a:solidFill>
                <a:srgbClr val="7030A0"/>
              </a:solidFill>
              <a:ln>
                <a:solidFill>
                  <a:schemeClr val="tx1"/>
                </a:solidFill>
              </a:ln>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27" name="Freeform 26">
                <a:extLst>
                  <a:ext uri="{FF2B5EF4-FFF2-40B4-BE49-F238E27FC236}">
                    <a16:creationId xmlns:a16="http://schemas.microsoft.com/office/drawing/2014/main" id="{7653BA2C-5072-5949-B9E5-CD0952DFE40E}"/>
                  </a:ext>
                </a:extLst>
              </p:cNvPr>
              <p:cNvSpPr/>
              <p:nvPr/>
            </p:nvSpPr>
            <p:spPr>
              <a:xfrm>
                <a:off x="7089205" y="4541520"/>
                <a:ext cx="445914" cy="748146"/>
              </a:xfrm>
              <a:custGeom>
                <a:avLst/>
                <a:gdLst>
                  <a:gd name="connsiteX0" fmla="*/ 696459 w 1590278"/>
                  <a:gd name="connsiteY0" fmla="*/ 0 h 2668139"/>
                  <a:gd name="connsiteX1" fmla="*/ 997248 w 1590278"/>
                  <a:gd name="connsiteY1" fmla="*/ 300789 h 2668139"/>
                  <a:gd name="connsiteX2" fmla="*/ 813540 w 1590278"/>
                  <a:gd name="connsiteY2" fmla="*/ 577941 h 2668139"/>
                  <a:gd name="connsiteX3" fmla="*/ 797770 w 1590278"/>
                  <a:gd name="connsiteY3" fmla="*/ 582836 h 2668139"/>
                  <a:gd name="connsiteX4" fmla="*/ 797770 w 1590278"/>
                  <a:gd name="connsiteY4" fmla="*/ 673085 h 2668139"/>
                  <a:gd name="connsiteX5" fmla="*/ 938304 w 1590278"/>
                  <a:gd name="connsiteY5" fmla="*/ 673085 h 2668139"/>
                  <a:gd name="connsiteX6" fmla="*/ 1015046 w 1590278"/>
                  <a:gd name="connsiteY6" fmla="*/ 704873 h 2668139"/>
                  <a:gd name="connsiteX7" fmla="*/ 1037967 w 1590278"/>
                  <a:gd name="connsiteY7" fmla="*/ 738868 h 2668139"/>
                  <a:gd name="connsiteX8" fmla="*/ 1060789 w 1590278"/>
                  <a:gd name="connsiteY8" fmla="*/ 753442 h 2668139"/>
                  <a:gd name="connsiteX9" fmla="*/ 1582472 w 1590278"/>
                  <a:gd name="connsiteY9" fmla="*/ 1500202 h 2668139"/>
                  <a:gd name="connsiteX10" fmla="*/ 1571774 w 1590278"/>
                  <a:gd name="connsiteY10" fmla="*/ 1560490 h 2668139"/>
                  <a:gd name="connsiteX11" fmla="*/ 1429805 w 1590278"/>
                  <a:gd name="connsiteY11" fmla="*/ 1659669 h 2668139"/>
                  <a:gd name="connsiteX12" fmla="*/ 1369517 w 1590278"/>
                  <a:gd name="connsiteY12" fmla="*/ 1648971 h 2668139"/>
                  <a:gd name="connsiteX13" fmla="*/ 1046834 w 1590278"/>
                  <a:gd name="connsiteY13" fmla="*/ 1187069 h 2668139"/>
                  <a:gd name="connsiteX14" fmla="*/ 1046834 w 1590278"/>
                  <a:gd name="connsiteY14" fmla="*/ 1713908 h 2668139"/>
                  <a:gd name="connsiteX15" fmla="*/ 1046834 w 1590278"/>
                  <a:gd name="connsiteY15" fmla="*/ 1832245 h 2668139"/>
                  <a:gd name="connsiteX16" fmla="*/ 1046834 w 1590278"/>
                  <a:gd name="connsiteY16" fmla="*/ 2624843 h 2668139"/>
                  <a:gd name="connsiteX17" fmla="*/ 1003538 w 1590278"/>
                  <a:gd name="connsiteY17" fmla="*/ 2668139 h 2668139"/>
                  <a:gd name="connsiteX18" fmla="*/ 830357 w 1590278"/>
                  <a:gd name="connsiteY18" fmla="*/ 2668139 h 2668139"/>
                  <a:gd name="connsiteX19" fmla="*/ 787061 w 1590278"/>
                  <a:gd name="connsiteY19" fmla="*/ 2624843 h 2668139"/>
                  <a:gd name="connsiteX20" fmla="*/ 787061 w 1590278"/>
                  <a:gd name="connsiteY20" fmla="*/ 1940775 h 2668139"/>
                  <a:gd name="connsiteX21" fmla="*/ 655443 w 1590278"/>
                  <a:gd name="connsiteY21" fmla="*/ 1940775 h 2668139"/>
                  <a:gd name="connsiteX22" fmla="*/ 655443 w 1590278"/>
                  <a:gd name="connsiteY22" fmla="*/ 2624843 h 2668139"/>
                  <a:gd name="connsiteX23" fmla="*/ 612147 w 1590278"/>
                  <a:gd name="connsiteY23" fmla="*/ 2668139 h 2668139"/>
                  <a:gd name="connsiteX24" fmla="*/ 438966 w 1590278"/>
                  <a:gd name="connsiteY24" fmla="*/ 2668139 h 2668139"/>
                  <a:gd name="connsiteX25" fmla="*/ 395670 w 1590278"/>
                  <a:gd name="connsiteY25" fmla="*/ 2624843 h 2668139"/>
                  <a:gd name="connsiteX26" fmla="*/ 395670 w 1590278"/>
                  <a:gd name="connsiteY26" fmla="*/ 1832245 h 2668139"/>
                  <a:gd name="connsiteX27" fmla="*/ 395670 w 1590278"/>
                  <a:gd name="connsiteY27" fmla="*/ 1713908 h 2668139"/>
                  <a:gd name="connsiteX28" fmla="*/ 395670 w 1590278"/>
                  <a:gd name="connsiteY28" fmla="*/ 1329499 h 2668139"/>
                  <a:gd name="connsiteX29" fmla="*/ 233765 w 1590278"/>
                  <a:gd name="connsiteY29" fmla="*/ 1629191 h 2668139"/>
                  <a:gd name="connsiteX30" fmla="*/ 175093 w 1590278"/>
                  <a:gd name="connsiteY30" fmla="*/ 1646704 h 2668139"/>
                  <a:gd name="connsiteX31" fmla="*/ 22725 w 1590278"/>
                  <a:gd name="connsiteY31" fmla="*/ 1564389 h 2668139"/>
                  <a:gd name="connsiteX32" fmla="*/ 5212 w 1590278"/>
                  <a:gd name="connsiteY32" fmla="*/ 1505718 h 2668139"/>
                  <a:gd name="connsiteX33" fmla="*/ 395670 w 1590278"/>
                  <a:gd name="connsiteY33" fmla="*/ 782967 h 2668139"/>
                  <a:gd name="connsiteX34" fmla="*/ 395670 w 1590278"/>
                  <a:gd name="connsiteY34" fmla="*/ 781615 h 2668139"/>
                  <a:gd name="connsiteX35" fmla="*/ 504200 w 1590278"/>
                  <a:gd name="connsiteY35" fmla="*/ 673085 h 2668139"/>
                  <a:gd name="connsiteX36" fmla="*/ 595147 w 1590278"/>
                  <a:gd name="connsiteY36" fmla="*/ 673085 h 2668139"/>
                  <a:gd name="connsiteX37" fmla="*/ 595147 w 1590278"/>
                  <a:gd name="connsiteY37" fmla="*/ 582835 h 2668139"/>
                  <a:gd name="connsiteX38" fmla="*/ 579378 w 1590278"/>
                  <a:gd name="connsiteY38" fmla="*/ 577941 h 2668139"/>
                  <a:gd name="connsiteX39" fmla="*/ 395670 w 1590278"/>
                  <a:gd name="connsiteY39" fmla="*/ 300789 h 2668139"/>
                  <a:gd name="connsiteX40" fmla="*/ 696459 w 1590278"/>
                  <a:gd name="connsiteY40" fmla="*/ 0 h 2668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590278" h="2668139">
                    <a:moveTo>
                      <a:pt x="696459" y="0"/>
                    </a:moveTo>
                    <a:cubicBezTo>
                      <a:pt x="862580" y="0"/>
                      <a:pt x="997248" y="134668"/>
                      <a:pt x="997248" y="300789"/>
                    </a:cubicBezTo>
                    <a:cubicBezTo>
                      <a:pt x="997248" y="425380"/>
                      <a:pt x="921498" y="532278"/>
                      <a:pt x="813540" y="577941"/>
                    </a:cubicBezTo>
                    <a:lnTo>
                      <a:pt x="797770" y="582836"/>
                    </a:lnTo>
                    <a:lnTo>
                      <a:pt x="797770" y="673085"/>
                    </a:lnTo>
                    <a:lnTo>
                      <a:pt x="938304" y="673085"/>
                    </a:lnTo>
                    <a:cubicBezTo>
                      <a:pt x="968274" y="673085"/>
                      <a:pt x="995406" y="685233"/>
                      <a:pt x="1015046" y="704873"/>
                    </a:cubicBezTo>
                    <a:lnTo>
                      <a:pt x="1037967" y="738868"/>
                    </a:lnTo>
                    <a:lnTo>
                      <a:pt x="1060789" y="753442"/>
                    </a:lnTo>
                    <a:lnTo>
                      <a:pt x="1582472" y="1500202"/>
                    </a:lnTo>
                    <a:cubicBezTo>
                      <a:pt x="1596166" y="1519804"/>
                      <a:pt x="1591376" y="1546796"/>
                      <a:pt x="1571774" y="1560490"/>
                    </a:cubicBezTo>
                    <a:lnTo>
                      <a:pt x="1429805" y="1659669"/>
                    </a:lnTo>
                    <a:cubicBezTo>
                      <a:pt x="1410202" y="1673363"/>
                      <a:pt x="1383211" y="1668573"/>
                      <a:pt x="1369517" y="1648971"/>
                    </a:cubicBezTo>
                    <a:lnTo>
                      <a:pt x="1046834" y="1187069"/>
                    </a:lnTo>
                    <a:lnTo>
                      <a:pt x="1046834" y="1713908"/>
                    </a:lnTo>
                    <a:lnTo>
                      <a:pt x="1046834" y="1832245"/>
                    </a:lnTo>
                    <a:lnTo>
                      <a:pt x="1046834" y="2624843"/>
                    </a:lnTo>
                    <a:cubicBezTo>
                      <a:pt x="1046834" y="2648755"/>
                      <a:pt x="1027450" y="2668139"/>
                      <a:pt x="1003538" y="2668139"/>
                    </a:cubicBezTo>
                    <a:lnTo>
                      <a:pt x="830357" y="2668139"/>
                    </a:lnTo>
                    <a:cubicBezTo>
                      <a:pt x="806445" y="2668139"/>
                      <a:pt x="787061" y="2648755"/>
                      <a:pt x="787061" y="2624843"/>
                    </a:cubicBezTo>
                    <a:lnTo>
                      <a:pt x="787061" y="1940775"/>
                    </a:lnTo>
                    <a:lnTo>
                      <a:pt x="655443" y="1940775"/>
                    </a:lnTo>
                    <a:lnTo>
                      <a:pt x="655443" y="2624843"/>
                    </a:lnTo>
                    <a:cubicBezTo>
                      <a:pt x="655443" y="2648755"/>
                      <a:pt x="636059" y="2668139"/>
                      <a:pt x="612147" y="2668139"/>
                    </a:cubicBezTo>
                    <a:lnTo>
                      <a:pt x="438966" y="2668139"/>
                    </a:lnTo>
                    <a:cubicBezTo>
                      <a:pt x="415054" y="2668139"/>
                      <a:pt x="395670" y="2648755"/>
                      <a:pt x="395670" y="2624843"/>
                    </a:cubicBezTo>
                    <a:lnTo>
                      <a:pt x="395670" y="1832245"/>
                    </a:lnTo>
                    <a:lnTo>
                      <a:pt x="395670" y="1713908"/>
                    </a:lnTo>
                    <a:lnTo>
                      <a:pt x="395670" y="1329499"/>
                    </a:lnTo>
                    <a:lnTo>
                      <a:pt x="233765" y="1629191"/>
                    </a:lnTo>
                    <a:cubicBezTo>
                      <a:pt x="222399" y="1650229"/>
                      <a:pt x="196131" y="1658070"/>
                      <a:pt x="175093" y="1646704"/>
                    </a:cubicBezTo>
                    <a:lnTo>
                      <a:pt x="22725" y="1564389"/>
                    </a:lnTo>
                    <a:cubicBezTo>
                      <a:pt x="1687" y="1553024"/>
                      <a:pt x="-6154" y="1526756"/>
                      <a:pt x="5212" y="1505718"/>
                    </a:cubicBezTo>
                    <a:lnTo>
                      <a:pt x="395670" y="782967"/>
                    </a:lnTo>
                    <a:lnTo>
                      <a:pt x="395670" y="781615"/>
                    </a:lnTo>
                    <a:cubicBezTo>
                      <a:pt x="395670" y="721676"/>
                      <a:pt x="444261" y="673085"/>
                      <a:pt x="504200" y="673085"/>
                    </a:cubicBezTo>
                    <a:lnTo>
                      <a:pt x="595147" y="673085"/>
                    </a:lnTo>
                    <a:lnTo>
                      <a:pt x="595147" y="582835"/>
                    </a:lnTo>
                    <a:lnTo>
                      <a:pt x="579378" y="577941"/>
                    </a:lnTo>
                    <a:cubicBezTo>
                      <a:pt x="471421" y="532278"/>
                      <a:pt x="395670" y="425380"/>
                      <a:pt x="395670" y="300789"/>
                    </a:cubicBezTo>
                    <a:cubicBezTo>
                      <a:pt x="395670" y="134668"/>
                      <a:pt x="530338" y="0"/>
                      <a:pt x="696459" y="0"/>
                    </a:cubicBezTo>
                    <a:close/>
                  </a:path>
                </a:pathLst>
              </a:custGeom>
              <a:solidFill>
                <a:srgbClr val="7030A0"/>
              </a:solidFill>
              <a:ln>
                <a:solidFill>
                  <a:schemeClr val="tx1"/>
                </a:solidFill>
              </a:ln>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grpSp>
        <p:sp>
          <p:nvSpPr>
            <p:cNvPr id="50" name="TextBox 49">
              <a:extLst>
                <a:ext uri="{FF2B5EF4-FFF2-40B4-BE49-F238E27FC236}">
                  <a16:creationId xmlns:a16="http://schemas.microsoft.com/office/drawing/2014/main" id="{3270C25D-1841-8F47-B10C-3FB404ED8DEC}"/>
                </a:ext>
              </a:extLst>
            </p:cNvPr>
            <p:cNvSpPr txBox="1"/>
            <p:nvPr/>
          </p:nvSpPr>
          <p:spPr>
            <a:xfrm>
              <a:off x="4486574" y="3541039"/>
              <a:ext cx="880369" cy="369332"/>
            </a:xfrm>
            <a:prstGeom prst="rect">
              <a:avLst/>
            </a:prstGeom>
          </p:spPr>
          <p:txBody>
            <a:bodyPr wrap="none" rtlCol="0">
              <a:spAutoFit/>
            </a:bodyPr>
            <a:lstStyle/>
            <a:p>
              <a:r>
                <a:rPr lang="en-US" dirty="0"/>
                <a:t>Rec. 1</a:t>
              </a:r>
            </a:p>
          </p:txBody>
        </p:sp>
        <p:sp>
          <p:nvSpPr>
            <p:cNvPr id="51" name="TextBox 50">
              <a:extLst>
                <a:ext uri="{FF2B5EF4-FFF2-40B4-BE49-F238E27FC236}">
                  <a16:creationId xmlns:a16="http://schemas.microsoft.com/office/drawing/2014/main" id="{6FD76E39-DA2E-C242-9002-83681DC65420}"/>
                </a:ext>
              </a:extLst>
            </p:cNvPr>
            <p:cNvSpPr txBox="1"/>
            <p:nvPr/>
          </p:nvSpPr>
          <p:spPr>
            <a:xfrm>
              <a:off x="5707832" y="3541039"/>
              <a:ext cx="880369" cy="369332"/>
            </a:xfrm>
            <a:prstGeom prst="rect">
              <a:avLst/>
            </a:prstGeom>
          </p:spPr>
          <p:txBody>
            <a:bodyPr wrap="none" rtlCol="0">
              <a:spAutoFit/>
            </a:bodyPr>
            <a:lstStyle/>
            <a:p>
              <a:r>
                <a:rPr lang="en-US" dirty="0"/>
                <a:t>Rec. 2</a:t>
              </a:r>
            </a:p>
          </p:txBody>
        </p:sp>
        <p:sp>
          <p:nvSpPr>
            <p:cNvPr id="52" name="TextBox 51">
              <a:extLst>
                <a:ext uri="{FF2B5EF4-FFF2-40B4-BE49-F238E27FC236}">
                  <a16:creationId xmlns:a16="http://schemas.microsoft.com/office/drawing/2014/main" id="{52ABF77E-E89E-2840-914A-18B1780FFCAB}"/>
                </a:ext>
              </a:extLst>
            </p:cNvPr>
            <p:cNvSpPr txBox="1"/>
            <p:nvPr/>
          </p:nvSpPr>
          <p:spPr>
            <a:xfrm>
              <a:off x="6982801" y="3541039"/>
              <a:ext cx="880369" cy="369332"/>
            </a:xfrm>
            <a:prstGeom prst="rect">
              <a:avLst/>
            </a:prstGeom>
          </p:spPr>
          <p:txBody>
            <a:bodyPr wrap="none" rtlCol="0">
              <a:spAutoFit/>
            </a:bodyPr>
            <a:lstStyle/>
            <a:p>
              <a:r>
                <a:rPr lang="en-US" dirty="0"/>
                <a:t>Rec. 3</a:t>
              </a:r>
            </a:p>
          </p:txBody>
        </p:sp>
      </p:grpSp>
      <p:grpSp>
        <p:nvGrpSpPr>
          <p:cNvPr id="56" name="Group 55">
            <a:extLst>
              <a:ext uri="{FF2B5EF4-FFF2-40B4-BE49-F238E27FC236}">
                <a16:creationId xmlns:a16="http://schemas.microsoft.com/office/drawing/2014/main" id="{7793795A-8A66-A346-99EC-D94C61C5F63B}"/>
              </a:ext>
            </a:extLst>
          </p:cNvPr>
          <p:cNvGrpSpPr/>
          <p:nvPr/>
        </p:nvGrpSpPr>
        <p:grpSpPr>
          <a:xfrm>
            <a:off x="8971365" y="3656340"/>
            <a:ext cx="1935603" cy="1874949"/>
            <a:chOff x="9227397" y="3290580"/>
            <a:chExt cx="1935603" cy="1874949"/>
          </a:xfrm>
        </p:grpSpPr>
        <p:grpSp>
          <p:nvGrpSpPr>
            <p:cNvPr id="46" name="Group 45">
              <a:extLst>
                <a:ext uri="{FF2B5EF4-FFF2-40B4-BE49-F238E27FC236}">
                  <a16:creationId xmlns:a16="http://schemas.microsoft.com/office/drawing/2014/main" id="{4CFCD9F9-8161-694F-AD83-AEEE4C976796}"/>
                </a:ext>
              </a:extLst>
            </p:cNvPr>
            <p:cNvGrpSpPr/>
            <p:nvPr/>
          </p:nvGrpSpPr>
          <p:grpSpPr>
            <a:xfrm>
              <a:off x="9227397" y="3704974"/>
              <a:ext cx="1935603" cy="1460555"/>
              <a:chOff x="9227397" y="3704974"/>
              <a:chExt cx="1935603" cy="1460555"/>
            </a:xfrm>
          </p:grpSpPr>
          <p:sp>
            <p:nvSpPr>
              <p:cNvPr id="31" name="Freeform 30">
                <a:extLst>
                  <a:ext uri="{FF2B5EF4-FFF2-40B4-BE49-F238E27FC236}">
                    <a16:creationId xmlns:a16="http://schemas.microsoft.com/office/drawing/2014/main" id="{97F8B606-7472-4D44-9BB3-1FC1F46629F2}"/>
                  </a:ext>
                </a:extLst>
              </p:cNvPr>
              <p:cNvSpPr/>
              <p:nvPr/>
            </p:nvSpPr>
            <p:spPr>
              <a:xfrm>
                <a:off x="9240655" y="3722614"/>
                <a:ext cx="445914" cy="748146"/>
              </a:xfrm>
              <a:custGeom>
                <a:avLst/>
                <a:gdLst>
                  <a:gd name="connsiteX0" fmla="*/ 696459 w 1590278"/>
                  <a:gd name="connsiteY0" fmla="*/ 0 h 2668139"/>
                  <a:gd name="connsiteX1" fmla="*/ 997248 w 1590278"/>
                  <a:gd name="connsiteY1" fmla="*/ 300789 h 2668139"/>
                  <a:gd name="connsiteX2" fmla="*/ 813540 w 1590278"/>
                  <a:gd name="connsiteY2" fmla="*/ 577941 h 2668139"/>
                  <a:gd name="connsiteX3" fmla="*/ 797770 w 1590278"/>
                  <a:gd name="connsiteY3" fmla="*/ 582836 h 2668139"/>
                  <a:gd name="connsiteX4" fmla="*/ 797770 w 1590278"/>
                  <a:gd name="connsiteY4" fmla="*/ 673085 h 2668139"/>
                  <a:gd name="connsiteX5" fmla="*/ 938304 w 1590278"/>
                  <a:gd name="connsiteY5" fmla="*/ 673085 h 2668139"/>
                  <a:gd name="connsiteX6" fmla="*/ 1015046 w 1590278"/>
                  <a:gd name="connsiteY6" fmla="*/ 704873 h 2668139"/>
                  <a:gd name="connsiteX7" fmla="*/ 1037967 w 1590278"/>
                  <a:gd name="connsiteY7" fmla="*/ 738868 h 2668139"/>
                  <a:gd name="connsiteX8" fmla="*/ 1060789 w 1590278"/>
                  <a:gd name="connsiteY8" fmla="*/ 753442 h 2668139"/>
                  <a:gd name="connsiteX9" fmla="*/ 1582472 w 1590278"/>
                  <a:gd name="connsiteY9" fmla="*/ 1500202 h 2668139"/>
                  <a:gd name="connsiteX10" fmla="*/ 1571774 w 1590278"/>
                  <a:gd name="connsiteY10" fmla="*/ 1560490 h 2668139"/>
                  <a:gd name="connsiteX11" fmla="*/ 1429805 w 1590278"/>
                  <a:gd name="connsiteY11" fmla="*/ 1659669 h 2668139"/>
                  <a:gd name="connsiteX12" fmla="*/ 1369517 w 1590278"/>
                  <a:gd name="connsiteY12" fmla="*/ 1648971 h 2668139"/>
                  <a:gd name="connsiteX13" fmla="*/ 1046834 w 1590278"/>
                  <a:gd name="connsiteY13" fmla="*/ 1187069 h 2668139"/>
                  <a:gd name="connsiteX14" fmla="*/ 1046834 w 1590278"/>
                  <a:gd name="connsiteY14" fmla="*/ 1713908 h 2668139"/>
                  <a:gd name="connsiteX15" fmla="*/ 1046834 w 1590278"/>
                  <a:gd name="connsiteY15" fmla="*/ 1832245 h 2668139"/>
                  <a:gd name="connsiteX16" fmla="*/ 1046834 w 1590278"/>
                  <a:gd name="connsiteY16" fmla="*/ 2624843 h 2668139"/>
                  <a:gd name="connsiteX17" fmla="*/ 1003538 w 1590278"/>
                  <a:gd name="connsiteY17" fmla="*/ 2668139 h 2668139"/>
                  <a:gd name="connsiteX18" fmla="*/ 830357 w 1590278"/>
                  <a:gd name="connsiteY18" fmla="*/ 2668139 h 2668139"/>
                  <a:gd name="connsiteX19" fmla="*/ 787061 w 1590278"/>
                  <a:gd name="connsiteY19" fmla="*/ 2624843 h 2668139"/>
                  <a:gd name="connsiteX20" fmla="*/ 787061 w 1590278"/>
                  <a:gd name="connsiteY20" fmla="*/ 1940775 h 2668139"/>
                  <a:gd name="connsiteX21" fmla="*/ 655443 w 1590278"/>
                  <a:gd name="connsiteY21" fmla="*/ 1940775 h 2668139"/>
                  <a:gd name="connsiteX22" fmla="*/ 655443 w 1590278"/>
                  <a:gd name="connsiteY22" fmla="*/ 2624843 h 2668139"/>
                  <a:gd name="connsiteX23" fmla="*/ 612147 w 1590278"/>
                  <a:gd name="connsiteY23" fmla="*/ 2668139 h 2668139"/>
                  <a:gd name="connsiteX24" fmla="*/ 438966 w 1590278"/>
                  <a:gd name="connsiteY24" fmla="*/ 2668139 h 2668139"/>
                  <a:gd name="connsiteX25" fmla="*/ 395670 w 1590278"/>
                  <a:gd name="connsiteY25" fmla="*/ 2624843 h 2668139"/>
                  <a:gd name="connsiteX26" fmla="*/ 395670 w 1590278"/>
                  <a:gd name="connsiteY26" fmla="*/ 1832245 h 2668139"/>
                  <a:gd name="connsiteX27" fmla="*/ 395670 w 1590278"/>
                  <a:gd name="connsiteY27" fmla="*/ 1713908 h 2668139"/>
                  <a:gd name="connsiteX28" fmla="*/ 395670 w 1590278"/>
                  <a:gd name="connsiteY28" fmla="*/ 1329499 h 2668139"/>
                  <a:gd name="connsiteX29" fmla="*/ 233765 w 1590278"/>
                  <a:gd name="connsiteY29" fmla="*/ 1629191 h 2668139"/>
                  <a:gd name="connsiteX30" fmla="*/ 175093 w 1590278"/>
                  <a:gd name="connsiteY30" fmla="*/ 1646704 h 2668139"/>
                  <a:gd name="connsiteX31" fmla="*/ 22725 w 1590278"/>
                  <a:gd name="connsiteY31" fmla="*/ 1564389 h 2668139"/>
                  <a:gd name="connsiteX32" fmla="*/ 5212 w 1590278"/>
                  <a:gd name="connsiteY32" fmla="*/ 1505718 h 2668139"/>
                  <a:gd name="connsiteX33" fmla="*/ 395670 w 1590278"/>
                  <a:gd name="connsiteY33" fmla="*/ 782967 h 2668139"/>
                  <a:gd name="connsiteX34" fmla="*/ 395670 w 1590278"/>
                  <a:gd name="connsiteY34" fmla="*/ 781615 h 2668139"/>
                  <a:gd name="connsiteX35" fmla="*/ 504200 w 1590278"/>
                  <a:gd name="connsiteY35" fmla="*/ 673085 h 2668139"/>
                  <a:gd name="connsiteX36" fmla="*/ 595147 w 1590278"/>
                  <a:gd name="connsiteY36" fmla="*/ 673085 h 2668139"/>
                  <a:gd name="connsiteX37" fmla="*/ 595147 w 1590278"/>
                  <a:gd name="connsiteY37" fmla="*/ 582835 h 2668139"/>
                  <a:gd name="connsiteX38" fmla="*/ 579378 w 1590278"/>
                  <a:gd name="connsiteY38" fmla="*/ 577941 h 2668139"/>
                  <a:gd name="connsiteX39" fmla="*/ 395670 w 1590278"/>
                  <a:gd name="connsiteY39" fmla="*/ 300789 h 2668139"/>
                  <a:gd name="connsiteX40" fmla="*/ 696459 w 1590278"/>
                  <a:gd name="connsiteY40" fmla="*/ 0 h 2668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590278" h="2668139">
                    <a:moveTo>
                      <a:pt x="696459" y="0"/>
                    </a:moveTo>
                    <a:cubicBezTo>
                      <a:pt x="862580" y="0"/>
                      <a:pt x="997248" y="134668"/>
                      <a:pt x="997248" y="300789"/>
                    </a:cubicBezTo>
                    <a:cubicBezTo>
                      <a:pt x="997248" y="425380"/>
                      <a:pt x="921498" y="532278"/>
                      <a:pt x="813540" y="577941"/>
                    </a:cubicBezTo>
                    <a:lnTo>
                      <a:pt x="797770" y="582836"/>
                    </a:lnTo>
                    <a:lnTo>
                      <a:pt x="797770" y="673085"/>
                    </a:lnTo>
                    <a:lnTo>
                      <a:pt x="938304" y="673085"/>
                    </a:lnTo>
                    <a:cubicBezTo>
                      <a:pt x="968274" y="673085"/>
                      <a:pt x="995406" y="685233"/>
                      <a:pt x="1015046" y="704873"/>
                    </a:cubicBezTo>
                    <a:lnTo>
                      <a:pt x="1037967" y="738868"/>
                    </a:lnTo>
                    <a:lnTo>
                      <a:pt x="1060789" y="753442"/>
                    </a:lnTo>
                    <a:lnTo>
                      <a:pt x="1582472" y="1500202"/>
                    </a:lnTo>
                    <a:cubicBezTo>
                      <a:pt x="1596166" y="1519804"/>
                      <a:pt x="1591376" y="1546796"/>
                      <a:pt x="1571774" y="1560490"/>
                    </a:cubicBezTo>
                    <a:lnTo>
                      <a:pt x="1429805" y="1659669"/>
                    </a:lnTo>
                    <a:cubicBezTo>
                      <a:pt x="1410202" y="1673363"/>
                      <a:pt x="1383211" y="1668573"/>
                      <a:pt x="1369517" y="1648971"/>
                    </a:cubicBezTo>
                    <a:lnTo>
                      <a:pt x="1046834" y="1187069"/>
                    </a:lnTo>
                    <a:lnTo>
                      <a:pt x="1046834" y="1713908"/>
                    </a:lnTo>
                    <a:lnTo>
                      <a:pt x="1046834" y="1832245"/>
                    </a:lnTo>
                    <a:lnTo>
                      <a:pt x="1046834" y="2624843"/>
                    </a:lnTo>
                    <a:cubicBezTo>
                      <a:pt x="1046834" y="2648755"/>
                      <a:pt x="1027450" y="2668139"/>
                      <a:pt x="1003538" y="2668139"/>
                    </a:cubicBezTo>
                    <a:lnTo>
                      <a:pt x="830357" y="2668139"/>
                    </a:lnTo>
                    <a:cubicBezTo>
                      <a:pt x="806445" y="2668139"/>
                      <a:pt x="787061" y="2648755"/>
                      <a:pt x="787061" y="2624843"/>
                    </a:cubicBezTo>
                    <a:lnTo>
                      <a:pt x="787061" y="1940775"/>
                    </a:lnTo>
                    <a:lnTo>
                      <a:pt x="655443" y="1940775"/>
                    </a:lnTo>
                    <a:lnTo>
                      <a:pt x="655443" y="2624843"/>
                    </a:lnTo>
                    <a:cubicBezTo>
                      <a:pt x="655443" y="2648755"/>
                      <a:pt x="636059" y="2668139"/>
                      <a:pt x="612147" y="2668139"/>
                    </a:cubicBezTo>
                    <a:lnTo>
                      <a:pt x="438966" y="2668139"/>
                    </a:lnTo>
                    <a:cubicBezTo>
                      <a:pt x="415054" y="2668139"/>
                      <a:pt x="395670" y="2648755"/>
                      <a:pt x="395670" y="2624843"/>
                    </a:cubicBezTo>
                    <a:lnTo>
                      <a:pt x="395670" y="1832245"/>
                    </a:lnTo>
                    <a:lnTo>
                      <a:pt x="395670" y="1713908"/>
                    </a:lnTo>
                    <a:lnTo>
                      <a:pt x="395670" y="1329499"/>
                    </a:lnTo>
                    <a:lnTo>
                      <a:pt x="233765" y="1629191"/>
                    </a:lnTo>
                    <a:cubicBezTo>
                      <a:pt x="222399" y="1650229"/>
                      <a:pt x="196131" y="1658070"/>
                      <a:pt x="175093" y="1646704"/>
                    </a:cubicBezTo>
                    <a:lnTo>
                      <a:pt x="22725" y="1564389"/>
                    </a:lnTo>
                    <a:cubicBezTo>
                      <a:pt x="1687" y="1553024"/>
                      <a:pt x="-6154" y="1526756"/>
                      <a:pt x="5212" y="1505718"/>
                    </a:cubicBezTo>
                    <a:lnTo>
                      <a:pt x="395670" y="782967"/>
                    </a:lnTo>
                    <a:lnTo>
                      <a:pt x="395670" y="781615"/>
                    </a:lnTo>
                    <a:cubicBezTo>
                      <a:pt x="395670" y="721676"/>
                      <a:pt x="444261" y="673085"/>
                      <a:pt x="504200" y="673085"/>
                    </a:cubicBezTo>
                    <a:lnTo>
                      <a:pt x="595147" y="673085"/>
                    </a:lnTo>
                    <a:lnTo>
                      <a:pt x="595147" y="582835"/>
                    </a:lnTo>
                    <a:lnTo>
                      <a:pt x="579378" y="577941"/>
                    </a:lnTo>
                    <a:cubicBezTo>
                      <a:pt x="471421" y="532278"/>
                      <a:pt x="395670" y="425380"/>
                      <a:pt x="395670" y="300789"/>
                    </a:cubicBezTo>
                    <a:cubicBezTo>
                      <a:pt x="395670" y="134668"/>
                      <a:pt x="530338" y="0"/>
                      <a:pt x="696459" y="0"/>
                    </a:cubicBezTo>
                    <a:close/>
                  </a:path>
                </a:pathLst>
              </a:custGeom>
              <a:solidFill>
                <a:schemeClr val="accent4"/>
              </a:solidFill>
              <a:ln>
                <a:solidFill>
                  <a:schemeClr val="tx1"/>
                </a:solidFill>
              </a:ln>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34" name="Freeform 33">
                <a:extLst>
                  <a:ext uri="{FF2B5EF4-FFF2-40B4-BE49-F238E27FC236}">
                    <a16:creationId xmlns:a16="http://schemas.microsoft.com/office/drawing/2014/main" id="{7254A0F5-7607-444C-9A04-7E17FEF718FB}"/>
                  </a:ext>
                </a:extLst>
              </p:cNvPr>
              <p:cNvSpPr/>
              <p:nvPr/>
            </p:nvSpPr>
            <p:spPr>
              <a:xfrm>
                <a:off x="9556551" y="3879240"/>
                <a:ext cx="445914" cy="748146"/>
              </a:xfrm>
              <a:custGeom>
                <a:avLst/>
                <a:gdLst>
                  <a:gd name="connsiteX0" fmla="*/ 696459 w 1590278"/>
                  <a:gd name="connsiteY0" fmla="*/ 0 h 2668139"/>
                  <a:gd name="connsiteX1" fmla="*/ 997248 w 1590278"/>
                  <a:gd name="connsiteY1" fmla="*/ 300789 h 2668139"/>
                  <a:gd name="connsiteX2" fmla="*/ 813540 w 1590278"/>
                  <a:gd name="connsiteY2" fmla="*/ 577941 h 2668139"/>
                  <a:gd name="connsiteX3" fmla="*/ 797770 w 1590278"/>
                  <a:gd name="connsiteY3" fmla="*/ 582836 h 2668139"/>
                  <a:gd name="connsiteX4" fmla="*/ 797770 w 1590278"/>
                  <a:gd name="connsiteY4" fmla="*/ 673085 h 2668139"/>
                  <a:gd name="connsiteX5" fmla="*/ 938304 w 1590278"/>
                  <a:gd name="connsiteY5" fmla="*/ 673085 h 2668139"/>
                  <a:gd name="connsiteX6" fmla="*/ 1015046 w 1590278"/>
                  <a:gd name="connsiteY6" fmla="*/ 704873 h 2668139"/>
                  <a:gd name="connsiteX7" fmla="*/ 1037967 w 1590278"/>
                  <a:gd name="connsiteY7" fmla="*/ 738868 h 2668139"/>
                  <a:gd name="connsiteX8" fmla="*/ 1060789 w 1590278"/>
                  <a:gd name="connsiteY8" fmla="*/ 753442 h 2668139"/>
                  <a:gd name="connsiteX9" fmla="*/ 1582472 w 1590278"/>
                  <a:gd name="connsiteY9" fmla="*/ 1500202 h 2668139"/>
                  <a:gd name="connsiteX10" fmla="*/ 1571774 w 1590278"/>
                  <a:gd name="connsiteY10" fmla="*/ 1560490 h 2668139"/>
                  <a:gd name="connsiteX11" fmla="*/ 1429805 w 1590278"/>
                  <a:gd name="connsiteY11" fmla="*/ 1659669 h 2668139"/>
                  <a:gd name="connsiteX12" fmla="*/ 1369517 w 1590278"/>
                  <a:gd name="connsiteY12" fmla="*/ 1648971 h 2668139"/>
                  <a:gd name="connsiteX13" fmla="*/ 1046834 w 1590278"/>
                  <a:gd name="connsiteY13" fmla="*/ 1187069 h 2668139"/>
                  <a:gd name="connsiteX14" fmla="*/ 1046834 w 1590278"/>
                  <a:gd name="connsiteY14" fmla="*/ 1713908 h 2668139"/>
                  <a:gd name="connsiteX15" fmla="*/ 1046834 w 1590278"/>
                  <a:gd name="connsiteY15" fmla="*/ 1832245 h 2668139"/>
                  <a:gd name="connsiteX16" fmla="*/ 1046834 w 1590278"/>
                  <a:gd name="connsiteY16" fmla="*/ 2624843 h 2668139"/>
                  <a:gd name="connsiteX17" fmla="*/ 1003538 w 1590278"/>
                  <a:gd name="connsiteY17" fmla="*/ 2668139 h 2668139"/>
                  <a:gd name="connsiteX18" fmla="*/ 830357 w 1590278"/>
                  <a:gd name="connsiteY18" fmla="*/ 2668139 h 2668139"/>
                  <a:gd name="connsiteX19" fmla="*/ 787061 w 1590278"/>
                  <a:gd name="connsiteY19" fmla="*/ 2624843 h 2668139"/>
                  <a:gd name="connsiteX20" fmla="*/ 787061 w 1590278"/>
                  <a:gd name="connsiteY20" fmla="*/ 1940775 h 2668139"/>
                  <a:gd name="connsiteX21" fmla="*/ 655443 w 1590278"/>
                  <a:gd name="connsiteY21" fmla="*/ 1940775 h 2668139"/>
                  <a:gd name="connsiteX22" fmla="*/ 655443 w 1590278"/>
                  <a:gd name="connsiteY22" fmla="*/ 2624843 h 2668139"/>
                  <a:gd name="connsiteX23" fmla="*/ 612147 w 1590278"/>
                  <a:gd name="connsiteY23" fmla="*/ 2668139 h 2668139"/>
                  <a:gd name="connsiteX24" fmla="*/ 438966 w 1590278"/>
                  <a:gd name="connsiteY24" fmla="*/ 2668139 h 2668139"/>
                  <a:gd name="connsiteX25" fmla="*/ 395670 w 1590278"/>
                  <a:gd name="connsiteY25" fmla="*/ 2624843 h 2668139"/>
                  <a:gd name="connsiteX26" fmla="*/ 395670 w 1590278"/>
                  <a:gd name="connsiteY26" fmla="*/ 1832245 h 2668139"/>
                  <a:gd name="connsiteX27" fmla="*/ 395670 w 1590278"/>
                  <a:gd name="connsiteY27" fmla="*/ 1713908 h 2668139"/>
                  <a:gd name="connsiteX28" fmla="*/ 395670 w 1590278"/>
                  <a:gd name="connsiteY28" fmla="*/ 1329499 h 2668139"/>
                  <a:gd name="connsiteX29" fmla="*/ 233765 w 1590278"/>
                  <a:gd name="connsiteY29" fmla="*/ 1629191 h 2668139"/>
                  <a:gd name="connsiteX30" fmla="*/ 175093 w 1590278"/>
                  <a:gd name="connsiteY30" fmla="*/ 1646704 h 2668139"/>
                  <a:gd name="connsiteX31" fmla="*/ 22725 w 1590278"/>
                  <a:gd name="connsiteY31" fmla="*/ 1564389 h 2668139"/>
                  <a:gd name="connsiteX32" fmla="*/ 5212 w 1590278"/>
                  <a:gd name="connsiteY32" fmla="*/ 1505718 h 2668139"/>
                  <a:gd name="connsiteX33" fmla="*/ 395670 w 1590278"/>
                  <a:gd name="connsiteY33" fmla="*/ 782967 h 2668139"/>
                  <a:gd name="connsiteX34" fmla="*/ 395670 w 1590278"/>
                  <a:gd name="connsiteY34" fmla="*/ 781615 h 2668139"/>
                  <a:gd name="connsiteX35" fmla="*/ 504200 w 1590278"/>
                  <a:gd name="connsiteY35" fmla="*/ 673085 h 2668139"/>
                  <a:gd name="connsiteX36" fmla="*/ 595147 w 1590278"/>
                  <a:gd name="connsiteY36" fmla="*/ 673085 h 2668139"/>
                  <a:gd name="connsiteX37" fmla="*/ 595147 w 1590278"/>
                  <a:gd name="connsiteY37" fmla="*/ 582835 h 2668139"/>
                  <a:gd name="connsiteX38" fmla="*/ 579378 w 1590278"/>
                  <a:gd name="connsiteY38" fmla="*/ 577941 h 2668139"/>
                  <a:gd name="connsiteX39" fmla="*/ 395670 w 1590278"/>
                  <a:gd name="connsiteY39" fmla="*/ 300789 h 2668139"/>
                  <a:gd name="connsiteX40" fmla="*/ 696459 w 1590278"/>
                  <a:gd name="connsiteY40" fmla="*/ 0 h 2668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590278" h="2668139">
                    <a:moveTo>
                      <a:pt x="696459" y="0"/>
                    </a:moveTo>
                    <a:cubicBezTo>
                      <a:pt x="862580" y="0"/>
                      <a:pt x="997248" y="134668"/>
                      <a:pt x="997248" y="300789"/>
                    </a:cubicBezTo>
                    <a:cubicBezTo>
                      <a:pt x="997248" y="425380"/>
                      <a:pt x="921498" y="532278"/>
                      <a:pt x="813540" y="577941"/>
                    </a:cubicBezTo>
                    <a:lnTo>
                      <a:pt x="797770" y="582836"/>
                    </a:lnTo>
                    <a:lnTo>
                      <a:pt x="797770" y="673085"/>
                    </a:lnTo>
                    <a:lnTo>
                      <a:pt x="938304" y="673085"/>
                    </a:lnTo>
                    <a:cubicBezTo>
                      <a:pt x="968274" y="673085"/>
                      <a:pt x="995406" y="685233"/>
                      <a:pt x="1015046" y="704873"/>
                    </a:cubicBezTo>
                    <a:lnTo>
                      <a:pt x="1037967" y="738868"/>
                    </a:lnTo>
                    <a:lnTo>
                      <a:pt x="1060789" y="753442"/>
                    </a:lnTo>
                    <a:lnTo>
                      <a:pt x="1582472" y="1500202"/>
                    </a:lnTo>
                    <a:cubicBezTo>
                      <a:pt x="1596166" y="1519804"/>
                      <a:pt x="1591376" y="1546796"/>
                      <a:pt x="1571774" y="1560490"/>
                    </a:cubicBezTo>
                    <a:lnTo>
                      <a:pt x="1429805" y="1659669"/>
                    </a:lnTo>
                    <a:cubicBezTo>
                      <a:pt x="1410202" y="1673363"/>
                      <a:pt x="1383211" y="1668573"/>
                      <a:pt x="1369517" y="1648971"/>
                    </a:cubicBezTo>
                    <a:lnTo>
                      <a:pt x="1046834" y="1187069"/>
                    </a:lnTo>
                    <a:lnTo>
                      <a:pt x="1046834" y="1713908"/>
                    </a:lnTo>
                    <a:lnTo>
                      <a:pt x="1046834" y="1832245"/>
                    </a:lnTo>
                    <a:lnTo>
                      <a:pt x="1046834" y="2624843"/>
                    </a:lnTo>
                    <a:cubicBezTo>
                      <a:pt x="1046834" y="2648755"/>
                      <a:pt x="1027450" y="2668139"/>
                      <a:pt x="1003538" y="2668139"/>
                    </a:cubicBezTo>
                    <a:lnTo>
                      <a:pt x="830357" y="2668139"/>
                    </a:lnTo>
                    <a:cubicBezTo>
                      <a:pt x="806445" y="2668139"/>
                      <a:pt x="787061" y="2648755"/>
                      <a:pt x="787061" y="2624843"/>
                    </a:cubicBezTo>
                    <a:lnTo>
                      <a:pt x="787061" y="1940775"/>
                    </a:lnTo>
                    <a:lnTo>
                      <a:pt x="655443" y="1940775"/>
                    </a:lnTo>
                    <a:lnTo>
                      <a:pt x="655443" y="2624843"/>
                    </a:lnTo>
                    <a:cubicBezTo>
                      <a:pt x="655443" y="2648755"/>
                      <a:pt x="636059" y="2668139"/>
                      <a:pt x="612147" y="2668139"/>
                    </a:cubicBezTo>
                    <a:lnTo>
                      <a:pt x="438966" y="2668139"/>
                    </a:lnTo>
                    <a:cubicBezTo>
                      <a:pt x="415054" y="2668139"/>
                      <a:pt x="395670" y="2648755"/>
                      <a:pt x="395670" y="2624843"/>
                    </a:cubicBezTo>
                    <a:lnTo>
                      <a:pt x="395670" y="1832245"/>
                    </a:lnTo>
                    <a:lnTo>
                      <a:pt x="395670" y="1713908"/>
                    </a:lnTo>
                    <a:lnTo>
                      <a:pt x="395670" y="1329499"/>
                    </a:lnTo>
                    <a:lnTo>
                      <a:pt x="233765" y="1629191"/>
                    </a:lnTo>
                    <a:cubicBezTo>
                      <a:pt x="222399" y="1650229"/>
                      <a:pt x="196131" y="1658070"/>
                      <a:pt x="175093" y="1646704"/>
                    </a:cubicBezTo>
                    <a:lnTo>
                      <a:pt x="22725" y="1564389"/>
                    </a:lnTo>
                    <a:cubicBezTo>
                      <a:pt x="1687" y="1553024"/>
                      <a:pt x="-6154" y="1526756"/>
                      <a:pt x="5212" y="1505718"/>
                    </a:cubicBezTo>
                    <a:lnTo>
                      <a:pt x="395670" y="782967"/>
                    </a:lnTo>
                    <a:lnTo>
                      <a:pt x="395670" y="781615"/>
                    </a:lnTo>
                    <a:cubicBezTo>
                      <a:pt x="395670" y="721676"/>
                      <a:pt x="444261" y="673085"/>
                      <a:pt x="504200" y="673085"/>
                    </a:cubicBezTo>
                    <a:lnTo>
                      <a:pt x="595147" y="673085"/>
                    </a:lnTo>
                    <a:lnTo>
                      <a:pt x="595147" y="582835"/>
                    </a:lnTo>
                    <a:lnTo>
                      <a:pt x="579378" y="577941"/>
                    </a:lnTo>
                    <a:cubicBezTo>
                      <a:pt x="471421" y="532278"/>
                      <a:pt x="395670" y="425380"/>
                      <a:pt x="395670" y="300789"/>
                    </a:cubicBezTo>
                    <a:cubicBezTo>
                      <a:pt x="395670" y="134668"/>
                      <a:pt x="530338" y="0"/>
                      <a:pt x="696459" y="0"/>
                    </a:cubicBezTo>
                    <a:close/>
                  </a:path>
                </a:pathLst>
              </a:custGeom>
              <a:solidFill>
                <a:schemeClr val="accent6"/>
              </a:solidFill>
              <a:ln>
                <a:solidFill>
                  <a:schemeClr val="tx1"/>
                </a:solidFill>
              </a:ln>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35" name="Freeform 34">
                <a:extLst>
                  <a:ext uri="{FF2B5EF4-FFF2-40B4-BE49-F238E27FC236}">
                    <a16:creationId xmlns:a16="http://schemas.microsoft.com/office/drawing/2014/main" id="{C7D3BE82-AA08-A64E-BC41-02B9A31244B2}"/>
                  </a:ext>
                </a:extLst>
              </p:cNvPr>
              <p:cNvSpPr/>
              <p:nvPr/>
            </p:nvSpPr>
            <p:spPr>
              <a:xfrm>
                <a:off x="9719768" y="4057011"/>
                <a:ext cx="445914" cy="748146"/>
              </a:xfrm>
              <a:custGeom>
                <a:avLst/>
                <a:gdLst>
                  <a:gd name="connsiteX0" fmla="*/ 696459 w 1590278"/>
                  <a:gd name="connsiteY0" fmla="*/ 0 h 2668139"/>
                  <a:gd name="connsiteX1" fmla="*/ 997248 w 1590278"/>
                  <a:gd name="connsiteY1" fmla="*/ 300789 h 2668139"/>
                  <a:gd name="connsiteX2" fmla="*/ 813540 w 1590278"/>
                  <a:gd name="connsiteY2" fmla="*/ 577941 h 2668139"/>
                  <a:gd name="connsiteX3" fmla="*/ 797770 w 1590278"/>
                  <a:gd name="connsiteY3" fmla="*/ 582836 h 2668139"/>
                  <a:gd name="connsiteX4" fmla="*/ 797770 w 1590278"/>
                  <a:gd name="connsiteY4" fmla="*/ 673085 h 2668139"/>
                  <a:gd name="connsiteX5" fmla="*/ 938304 w 1590278"/>
                  <a:gd name="connsiteY5" fmla="*/ 673085 h 2668139"/>
                  <a:gd name="connsiteX6" fmla="*/ 1015046 w 1590278"/>
                  <a:gd name="connsiteY6" fmla="*/ 704873 h 2668139"/>
                  <a:gd name="connsiteX7" fmla="*/ 1037967 w 1590278"/>
                  <a:gd name="connsiteY7" fmla="*/ 738868 h 2668139"/>
                  <a:gd name="connsiteX8" fmla="*/ 1060789 w 1590278"/>
                  <a:gd name="connsiteY8" fmla="*/ 753442 h 2668139"/>
                  <a:gd name="connsiteX9" fmla="*/ 1582472 w 1590278"/>
                  <a:gd name="connsiteY9" fmla="*/ 1500202 h 2668139"/>
                  <a:gd name="connsiteX10" fmla="*/ 1571774 w 1590278"/>
                  <a:gd name="connsiteY10" fmla="*/ 1560490 h 2668139"/>
                  <a:gd name="connsiteX11" fmla="*/ 1429805 w 1590278"/>
                  <a:gd name="connsiteY11" fmla="*/ 1659669 h 2668139"/>
                  <a:gd name="connsiteX12" fmla="*/ 1369517 w 1590278"/>
                  <a:gd name="connsiteY12" fmla="*/ 1648971 h 2668139"/>
                  <a:gd name="connsiteX13" fmla="*/ 1046834 w 1590278"/>
                  <a:gd name="connsiteY13" fmla="*/ 1187069 h 2668139"/>
                  <a:gd name="connsiteX14" fmla="*/ 1046834 w 1590278"/>
                  <a:gd name="connsiteY14" fmla="*/ 1713908 h 2668139"/>
                  <a:gd name="connsiteX15" fmla="*/ 1046834 w 1590278"/>
                  <a:gd name="connsiteY15" fmla="*/ 1832245 h 2668139"/>
                  <a:gd name="connsiteX16" fmla="*/ 1046834 w 1590278"/>
                  <a:gd name="connsiteY16" fmla="*/ 2624843 h 2668139"/>
                  <a:gd name="connsiteX17" fmla="*/ 1003538 w 1590278"/>
                  <a:gd name="connsiteY17" fmla="*/ 2668139 h 2668139"/>
                  <a:gd name="connsiteX18" fmla="*/ 830357 w 1590278"/>
                  <a:gd name="connsiteY18" fmla="*/ 2668139 h 2668139"/>
                  <a:gd name="connsiteX19" fmla="*/ 787061 w 1590278"/>
                  <a:gd name="connsiteY19" fmla="*/ 2624843 h 2668139"/>
                  <a:gd name="connsiteX20" fmla="*/ 787061 w 1590278"/>
                  <a:gd name="connsiteY20" fmla="*/ 1940775 h 2668139"/>
                  <a:gd name="connsiteX21" fmla="*/ 655443 w 1590278"/>
                  <a:gd name="connsiteY21" fmla="*/ 1940775 h 2668139"/>
                  <a:gd name="connsiteX22" fmla="*/ 655443 w 1590278"/>
                  <a:gd name="connsiteY22" fmla="*/ 2624843 h 2668139"/>
                  <a:gd name="connsiteX23" fmla="*/ 612147 w 1590278"/>
                  <a:gd name="connsiteY23" fmla="*/ 2668139 h 2668139"/>
                  <a:gd name="connsiteX24" fmla="*/ 438966 w 1590278"/>
                  <a:gd name="connsiteY24" fmla="*/ 2668139 h 2668139"/>
                  <a:gd name="connsiteX25" fmla="*/ 395670 w 1590278"/>
                  <a:gd name="connsiteY25" fmla="*/ 2624843 h 2668139"/>
                  <a:gd name="connsiteX26" fmla="*/ 395670 w 1590278"/>
                  <a:gd name="connsiteY26" fmla="*/ 1832245 h 2668139"/>
                  <a:gd name="connsiteX27" fmla="*/ 395670 w 1590278"/>
                  <a:gd name="connsiteY27" fmla="*/ 1713908 h 2668139"/>
                  <a:gd name="connsiteX28" fmla="*/ 395670 w 1590278"/>
                  <a:gd name="connsiteY28" fmla="*/ 1329499 h 2668139"/>
                  <a:gd name="connsiteX29" fmla="*/ 233765 w 1590278"/>
                  <a:gd name="connsiteY29" fmla="*/ 1629191 h 2668139"/>
                  <a:gd name="connsiteX30" fmla="*/ 175093 w 1590278"/>
                  <a:gd name="connsiteY30" fmla="*/ 1646704 h 2668139"/>
                  <a:gd name="connsiteX31" fmla="*/ 22725 w 1590278"/>
                  <a:gd name="connsiteY31" fmla="*/ 1564389 h 2668139"/>
                  <a:gd name="connsiteX32" fmla="*/ 5212 w 1590278"/>
                  <a:gd name="connsiteY32" fmla="*/ 1505718 h 2668139"/>
                  <a:gd name="connsiteX33" fmla="*/ 395670 w 1590278"/>
                  <a:gd name="connsiteY33" fmla="*/ 782967 h 2668139"/>
                  <a:gd name="connsiteX34" fmla="*/ 395670 w 1590278"/>
                  <a:gd name="connsiteY34" fmla="*/ 781615 h 2668139"/>
                  <a:gd name="connsiteX35" fmla="*/ 504200 w 1590278"/>
                  <a:gd name="connsiteY35" fmla="*/ 673085 h 2668139"/>
                  <a:gd name="connsiteX36" fmla="*/ 595147 w 1590278"/>
                  <a:gd name="connsiteY36" fmla="*/ 673085 h 2668139"/>
                  <a:gd name="connsiteX37" fmla="*/ 595147 w 1590278"/>
                  <a:gd name="connsiteY37" fmla="*/ 582835 h 2668139"/>
                  <a:gd name="connsiteX38" fmla="*/ 579378 w 1590278"/>
                  <a:gd name="connsiteY38" fmla="*/ 577941 h 2668139"/>
                  <a:gd name="connsiteX39" fmla="*/ 395670 w 1590278"/>
                  <a:gd name="connsiteY39" fmla="*/ 300789 h 2668139"/>
                  <a:gd name="connsiteX40" fmla="*/ 696459 w 1590278"/>
                  <a:gd name="connsiteY40" fmla="*/ 0 h 2668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590278" h="2668139">
                    <a:moveTo>
                      <a:pt x="696459" y="0"/>
                    </a:moveTo>
                    <a:cubicBezTo>
                      <a:pt x="862580" y="0"/>
                      <a:pt x="997248" y="134668"/>
                      <a:pt x="997248" y="300789"/>
                    </a:cubicBezTo>
                    <a:cubicBezTo>
                      <a:pt x="997248" y="425380"/>
                      <a:pt x="921498" y="532278"/>
                      <a:pt x="813540" y="577941"/>
                    </a:cubicBezTo>
                    <a:lnTo>
                      <a:pt x="797770" y="582836"/>
                    </a:lnTo>
                    <a:lnTo>
                      <a:pt x="797770" y="673085"/>
                    </a:lnTo>
                    <a:lnTo>
                      <a:pt x="938304" y="673085"/>
                    </a:lnTo>
                    <a:cubicBezTo>
                      <a:pt x="968274" y="673085"/>
                      <a:pt x="995406" y="685233"/>
                      <a:pt x="1015046" y="704873"/>
                    </a:cubicBezTo>
                    <a:lnTo>
                      <a:pt x="1037967" y="738868"/>
                    </a:lnTo>
                    <a:lnTo>
                      <a:pt x="1060789" y="753442"/>
                    </a:lnTo>
                    <a:lnTo>
                      <a:pt x="1582472" y="1500202"/>
                    </a:lnTo>
                    <a:cubicBezTo>
                      <a:pt x="1596166" y="1519804"/>
                      <a:pt x="1591376" y="1546796"/>
                      <a:pt x="1571774" y="1560490"/>
                    </a:cubicBezTo>
                    <a:lnTo>
                      <a:pt x="1429805" y="1659669"/>
                    </a:lnTo>
                    <a:cubicBezTo>
                      <a:pt x="1410202" y="1673363"/>
                      <a:pt x="1383211" y="1668573"/>
                      <a:pt x="1369517" y="1648971"/>
                    </a:cubicBezTo>
                    <a:lnTo>
                      <a:pt x="1046834" y="1187069"/>
                    </a:lnTo>
                    <a:lnTo>
                      <a:pt x="1046834" y="1713908"/>
                    </a:lnTo>
                    <a:lnTo>
                      <a:pt x="1046834" y="1832245"/>
                    </a:lnTo>
                    <a:lnTo>
                      <a:pt x="1046834" y="2624843"/>
                    </a:lnTo>
                    <a:cubicBezTo>
                      <a:pt x="1046834" y="2648755"/>
                      <a:pt x="1027450" y="2668139"/>
                      <a:pt x="1003538" y="2668139"/>
                    </a:cubicBezTo>
                    <a:lnTo>
                      <a:pt x="830357" y="2668139"/>
                    </a:lnTo>
                    <a:cubicBezTo>
                      <a:pt x="806445" y="2668139"/>
                      <a:pt x="787061" y="2648755"/>
                      <a:pt x="787061" y="2624843"/>
                    </a:cubicBezTo>
                    <a:lnTo>
                      <a:pt x="787061" y="1940775"/>
                    </a:lnTo>
                    <a:lnTo>
                      <a:pt x="655443" y="1940775"/>
                    </a:lnTo>
                    <a:lnTo>
                      <a:pt x="655443" y="2624843"/>
                    </a:lnTo>
                    <a:cubicBezTo>
                      <a:pt x="655443" y="2648755"/>
                      <a:pt x="636059" y="2668139"/>
                      <a:pt x="612147" y="2668139"/>
                    </a:cubicBezTo>
                    <a:lnTo>
                      <a:pt x="438966" y="2668139"/>
                    </a:lnTo>
                    <a:cubicBezTo>
                      <a:pt x="415054" y="2668139"/>
                      <a:pt x="395670" y="2648755"/>
                      <a:pt x="395670" y="2624843"/>
                    </a:cubicBezTo>
                    <a:lnTo>
                      <a:pt x="395670" y="1832245"/>
                    </a:lnTo>
                    <a:lnTo>
                      <a:pt x="395670" y="1713908"/>
                    </a:lnTo>
                    <a:lnTo>
                      <a:pt x="395670" y="1329499"/>
                    </a:lnTo>
                    <a:lnTo>
                      <a:pt x="233765" y="1629191"/>
                    </a:lnTo>
                    <a:cubicBezTo>
                      <a:pt x="222399" y="1650229"/>
                      <a:pt x="196131" y="1658070"/>
                      <a:pt x="175093" y="1646704"/>
                    </a:cubicBezTo>
                    <a:lnTo>
                      <a:pt x="22725" y="1564389"/>
                    </a:lnTo>
                    <a:cubicBezTo>
                      <a:pt x="1687" y="1553024"/>
                      <a:pt x="-6154" y="1526756"/>
                      <a:pt x="5212" y="1505718"/>
                    </a:cubicBezTo>
                    <a:lnTo>
                      <a:pt x="395670" y="782967"/>
                    </a:lnTo>
                    <a:lnTo>
                      <a:pt x="395670" y="781615"/>
                    </a:lnTo>
                    <a:cubicBezTo>
                      <a:pt x="395670" y="721676"/>
                      <a:pt x="444261" y="673085"/>
                      <a:pt x="504200" y="673085"/>
                    </a:cubicBezTo>
                    <a:lnTo>
                      <a:pt x="595147" y="673085"/>
                    </a:lnTo>
                    <a:lnTo>
                      <a:pt x="595147" y="582835"/>
                    </a:lnTo>
                    <a:lnTo>
                      <a:pt x="579378" y="577941"/>
                    </a:lnTo>
                    <a:cubicBezTo>
                      <a:pt x="471421" y="532278"/>
                      <a:pt x="395670" y="425380"/>
                      <a:pt x="395670" y="300789"/>
                    </a:cubicBezTo>
                    <a:cubicBezTo>
                      <a:pt x="395670" y="134668"/>
                      <a:pt x="530338" y="0"/>
                      <a:pt x="696459" y="0"/>
                    </a:cubicBezTo>
                    <a:close/>
                  </a:path>
                </a:pathLst>
              </a:custGeom>
              <a:solidFill>
                <a:schemeClr val="accent6"/>
              </a:solidFill>
              <a:ln>
                <a:solidFill>
                  <a:schemeClr val="tx1"/>
                </a:solidFill>
              </a:ln>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37" name="Freeform 36">
                <a:extLst>
                  <a:ext uri="{FF2B5EF4-FFF2-40B4-BE49-F238E27FC236}">
                    <a16:creationId xmlns:a16="http://schemas.microsoft.com/office/drawing/2014/main" id="{9F983E61-C6D5-DC4B-924D-12C5469C701E}"/>
                  </a:ext>
                </a:extLst>
              </p:cNvPr>
              <p:cNvSpPr/>
              <p:nvPr/>
            </p:nvSpPr>
            <p:spPr>
              <a:xfrm>
                <a:off x="9227397" y="4108150"/>
                <a:ext cx="445914" cy="748146"/>
              </a:xfrm>
              <a:custGeom>
                <a:avLst/>
                <a:gdLst>
                  <a:gd name="connsiteX0" fmla="*/ 696459 w 1590278"/>
                  <a:gd name="connsiteY0" fmla="*/ 0 h 2668139"/>
                  <a:gd name="connsiteX1" fmla="*/ 997248 w 1590278"/>
                  <a:gd name="connsiteY1" fmla="*/ 300789 h 2668139"/>
                  <a:gd name="connsiteX2" fmla="*/ 813540 w 1590278"/>
                  <a:gd name="connsiteY2" fmla="*/ 577941 h 2668139"/>
                  <a:gd name="connsiteX3" fmla="*/ 797770 w 1590278"/>
                  <a:gd name="connsiteY3" fmla="*/ 582836 h 2668139"/>
                  <a:gd name="connsiteX4" fmla="*/ 797770 w 1590278"/>
                  <a:gd name="connsiteY4" fmla="*/ 673085 h 2668139"/>
                  <a:gd name="connsiteX5" fmla="*/ 938304 w 1590278"/>
                  <a:gd name="connsiteY5" fmla="*/ 673085 h 2668139"/>
                  <a:gd name="connsiteX6" fmla="*/ 1015046 w 1590278"/>
                  <a:gd name="connsiteY6" fmla="*/ 704873 h 2668139"/>
                  <a:gd name="connsiteX7" fmla="*/ 1037967 w 1590278"/>
                  <a:gd name="connsiteY7" fmla="*/ 738868 h 2668139"/>
                  <a:gd name="connsiteX8" fmla="*/ 1060789 w 1590278"/>
                  <a:gd name="connsiteY8" fmla="*/ 753442 h 2668139"/>
                  <a:gd name="connsiteX9" fmla="*/ 1582472 w 1590278"/>
                  <a:gd name="connsiteY9" fmla="*/ 1500202 h 2668139"/>
                  <a:gd name="connsiteX10" fmla="*/ 1571774 w 1590278"/>
                  <a:gd name="connsiteY10" fmla="*/ 1560490 h 2668139"/>
                  <a:gd name="connsiteX11" fmla="*/ 1429805 w 1590278"/>
                  <a:gd name="connsiteY11" fmla="*/ 1659669 h 2668139"/>
                  <a:gd name="connsiteX12" fmla="*/ 1369517 w 1590278"/>
                  <a:gd name="connsiteY12" fmla="*/ 1648971 h 2668139"/>
                  <a:gd name="connsiteX13" fmla="*/ 1046834 w 1590278"/>
                  <a:gd name="connsiteY13" fmla="*/ 1187069 h 2668139"/>
                  <a:gd name="connsiteX14" fmla="*/ 1046834 w 1590278"/>
                  <a:gd name="connsiteY14" fmla="*/ 1713908 h 2668139"/>
                  <a:gd name="connsiteX15" fmla="*/ 1046834 w 1590278"/>
                  <a:gd name="connsiteY15" fmla="*/ 1832245 h 2668139"/>
                  <a:gd name="connsiteX16" fmla="*/ 1046834 w 1590278"/>
                  <a:gd name="connsiteY16" fmla="*/ 2624843 h 2668139"/>
                  <a:gd name="connsiteX17" fmla="*/ 1003538 w 1590278"/>
                  <a:gd name="connsiteY17" fmla="*/ 2668139 h 2668139"/>
                  <a:gd name="connsiteX18" fmla="*/ 830357 w 1590278"/>
                  <a:gd name="connsiteY18" fmla="*/ 2668139 h 2668139"/>
                  <a:gd name="connsiteX19" fmla="*/ 787061 w 1590278"/>
                  <a:gd name="connsiteY19" fmla="*/ 2624843 h 2668139"/>
                  <a:gd name="connsiteX20" fmla="*/ 787061 w 1590278"/>
                  <a:gd name="connsiteY20" fmla="*/ 1940775 h 2668139"/>
                  <a:gd name="connsiteX21" fmla="*/ 655443 w 1590278"/>
                  <a:gd name="connsiteY21" fmla="*/ 1940775 h 2668139"/>
                  <a:gd name="connsiteX22" fmla="*/ 655443 w 1590278"/>
                  <a:gd name="connsiteY22" fmla="*/ 2624843 h 2668139"/>
                  <a:gd name="connsiteX23" fmla="*/ 612147 w 1590278"/>
                  <a:gd name="connsiteY23" fmla="*/ 2668139 h 2668139"/>
                  <a:gd name="connsiteX24" fmla="*/ 438966 w 1590278"/>
                  <a:gd name="connsiteY24" fmla="*/ 2668139 h 2668139"/>
                  <a:gd name="connsiteX25" fmla="*/ 395670 w 1590278"/>
                  <a:gd name="connsiteY25" fmla="*/ 2624843 h 2668139"/>
                  <a:gd name="connsiteX26" fmla="*/ 395670 w 1590278"/>
                  <a:gd name="connsiteY26" fmla="*/ 1832245 h 2668139"/>
                  <a:gd name="connsiteX27" fmla="*/ 395670 w 1590278"/>
                  <a:gd name="connsiteY27" fmla="*/ 1713908 h 2668139"/>
                  <a:gd name="connsiteX28" fmla="*/ 395670 w 1590278"/>
                  <a:gd name="connsiteY28" fmla="*/ 1329499 h 2668139"/>
                  <a:gd name="connsiteX29" fmla="*/ 233765 w 1590278"/>
                  <a:gd name="connsiteY29" fmla="*/ 1629191 h 2668139"/>
                  <a:gd name="connsiteX30" fmla="*/ 175093 w 1590278"/>
                  <a:gd name="connsiteY30" fmla="*/ 1646704 h 2668139"/>
                  <a:gd name="connsiteX31" fmla="*/ 22725 w 1590278"/>
                  <a:gd name="connsiteY31" fmla="*/ 1564389 h 2668139"/>
                  <a:gd name="connsiteX32" fmla="*/ 5212 w 1590278"/>
                  <a:gd name="connsiteY32" fmla="*/ 1505718 h 2668139"/>
                  <a:gd name="connsiteX33" fmla="*/ 395670 w 1590278"/>
                  <a:gd name="connsiteY33" fmla="*/ 782967 h 2668139"/>
                  <a:gd name="connsiteX34" fmla="*/ 395670 w 1590278"/>
                  <a:gd name="connsiteY34" fmla="*/ 781615 h 2668139"/>
                  <a:gd name="connsiteX35" fmla="*/ 504200 w 1590278"/>
                  <a:gd name="connsiteY35" fmla="*/ 673085 h 2668139"/>
                  <a:gd name="connsiteX36" fmla="*/ 595147 w 1590278"/>
                  <a:gd name="connsiteY36" fmla="*/ 673085 h 2668139"/>
                  <a:gd name="connsiteX37" fmla="*/ 595147 w 1590278"/>
                  <a:gd name="connsiteY37" fmla="*/ 582835 h 2668139"/>
                  <a:gd name="connsiteX38" fmla="*/ 579378 w 1590278"/>
                  <a:gd name="connsiteY38" fmla="*/ 577941 h 2668139"/>
                  <a:gd name="connsiteX39" fmla="*/ 395670 w 1590278"/>
                  <a:gd name="connsiteY39" fmla="*/ 300789 h 2668139"/>
                  <a:gd name="connsiteX40" fmla="*/ 696459 w 1590278"/>
                  <a:gd name="connsiteY40" fmla="*/ 0 h 2668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590278" h="2668139">
                    <a:moveTo>
                      <a:pt x="696459" y="0"/>
                    </a:moveTo>
                    <a:cubicBezTo>
                      <a:pt x="862580" y="0"/>
                      <a:pt x="997248" y="134668"/>
                      <a:pt x="997248" y="300789"/>
                    </a:cubicBezTo>
                    <a:cubicBezTo>
                      <a:pt x="997248" y="425380"/>
                      <a:pt x="921498" y="532278"/>
                      <a:pt x="813540" y="577941"/>
                    </a:cubicBezTo>
                    <a:lnTo>
                      <a:pt x="797770" y="582836"/>
                    </a:lnTo>
                    <a:lnTo>
                      <a:pt x="797770" y="673085"/>
                    </a:lnTo>
                    <a:lnTo>
                      <a:pt x="938304" y="673085"/>
                    </a:lnTo>
                    <a:cubicBezTo>
                      <a:pt x="968274" y="673085"/>
                      <a:pt x="995406" y="685233"/>
                      <a:pt x="1015046" y="704873"/>
                    </a:cubicBezTo>
                    <a:lnTo>
                      <a:pt x="1037967" y="738868"/>
                    </a:lnTo>
                    <a:lnTo>
                      <a:pt x="1060789" y="753442"/>
                    </a:lnTo>
                    <a:lnTo>
                      <a:pt x="1582472" y="1500202"/>
                    </a:lnTo>
                    <a:cubicBezTo>
                      <a:pt x="1596166" y="1519804"/>
                      <a:pt x="1591376" y="1546796"/>
                      <a:pt x="1571774" y="1560490"/>
                    </a:cubicBezTo>
                    <a:lnTo>
                      <a:pt x="1429805" y="1659669"/>
                    </a:lnTo>
                    <a:cubicBezTo>
                      <a:pt x="1410202" y="1673363"/>
                      <a:pt x="1383211" y="1668573"/>
                      <a:pt x="1369517" y="1648971"/>
                    </a:cubicBezTo>
                    <a:lnTo>
                      <a:pt x="1046834" y="1187069"/>
                    </a:lnTo>
                    <a:lnTo>
                      <a:pt x="1046834" y="1713908"/>
                    </a:lnTo>
                    <a:lnTo>
                      <a:pt x="1046834" y="1832245"/>
                    </a:lnTo>
                    <a:lnTo>
                      <a:pt x="1046834" y="2624843"/>
                    </a:lnTo>
                    <a:cubicBezTo>
                      <a:pt x="1046834" y="2648755"/>
                      <a:pt x="1027450" y="2668139"/>
                      <a:pt x="1003538" y="2668139"/>
                    </a:cubicBezTo>
                    <a:lnTo>
                      <a:pt x="830357" y="2668139"/>
                    </a:lnTo>
                    <a:cubicBezTo>
                      <a:pt x="806445" y="2668139"/>
                      <a:pt x="787061" y="2648755"/>
                      <a:pt x="787061" y="2624843"/>
                    </a:cubicBezTo>
                    <a:lnTo>
                      <a:pt x="787061" y="1940775"/>
                    </a:lnTo>
                    <a:lnTo>
                      <a:pt x="655443" y="1940775"/>
                    </a:lnTo>
                    <a:lnTo>
                      <a:pt x="655443" y="2624843"/>
                    </a:lnTo>
                    <a:cubicBezTo>
                      <a:pt x="655443" y="2648755"/>
                      <a:pt x="636059" y="2668139"/>
                      <a:pt x="612147" y="2668139"/>
                    </a:cubicBezTo>
                    <a:lnTo>
                      <a:pt x="438966" y="2668139"/>
                    </a:lnTo>
                    <a:cubicBezTo>
                      <a:pt x="415054" y="2668139"/>
                      <a:pt x="395670" y="2648755"/>
                      <a:pt x="395670" y="2624843"/>
                    </a:cubicBezTo>
                    <a:lnTo>
                      <a:pt x="395670" y="1832245"/>
                    </a:lnTo>
                    <a:lnTo>
                      <a:pt x="395670" y="1713908"/>
                    </a:lnTo>
                    <a:lnTo>
                      <a:pt x="395670" y="1329499"/>
                    </a:lnTo>
                    <a:lnTo>
                      <a:pt x="233765" y="1629191"/>
                    </a:lnTo>
                    <a:cubicBezTo>
                      <a:pt x="222399" y="1650229"/>
                      <a:pt x="196131" y="1658070"/>
                      <a:pt x="175093" y="1646704"/>
                    </a:cubicBezTo>
                    <a:lnTo>
                      <a:pt x="22725" y="1564389"/>
                    </a:lnTo>
                    <a:cubicBezTo>
                      <a:pt x="1687" y="1553024"/>
                      <a:pt x="-6154" y="1526756"/>
                      <a:pt x="5212" y="1505718"/>
                    </a:cubicBezTo>
                    <a:lnTo>
                      <a:pt x="395670" y="782967"/>
                    </a:lnTo>
                    <a:lnTo>
                      <a:pt x="395670" y="781615"/>
                    </a:lnTo>
                    <a:cubicBezTo>
                      <a:pt x="395670" y="721676"/>
                      <a:pt x="444261" y="673085"/>
                      <a:pt x="504200" y="673085"/>
                    </a:cubicBezTo>
                    <a:lnTo>
                      <a:pt x="595147" y="673085"/>
                    </a:lnTo>
                    <a:lnTo>
                      <a:pt x="595147" y="582835"/>
                    </a:lnTo>
                    <a:lnTo>
                      <a:pt x="579378" y="577941"/>
                    </a:lnTo>
                    <a:cubicBezTo>
                      <a:pt x="471421" y="532278"/>
                      <a:pt x="395670" y="425380"/>
                      <a:pt x="395670" y="300789"/>
                    </a:cubicBezTo>
                    <a:cubicBezTo>
                      <a:pt x="395670" y="134668"/>
                      <a:pt x="530338" y="0"/>
                      <a:pt x="696459" y="0"/>
                    </a:cubicBezTo>
                    <a:close/>
                  </a:path>
                </a:pathLst>
              </a:custGeom>
              <a:solidFill>
                <a:schemeClr val="accent4"/>
              </a:solidFill>
              <a:ln>
                <a:solidFill>
                  <a:schemeClr val="tx1"/>
                </a:solidFill>
              </a:ln>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39" name="Freeform 38">
                <a:extLst>
                  <a:ext uri="{FF2B5EF4-FFF2-40B4-BE49-F238E27FC236}">
                    <a16:creationId xmlns:a16="http://schemas.microsoft.com/office/drawing/2014/main" id="{6A1ABE3C-E50D-644D-B2BE-7C253530A6A6}"/>
                  </a:ext>
                </a:extLst>
              </p:cNvPr>
              <p:cNvSpPr/>
              <p:nvPr/>
            </p:nvSpPr>
            <p:spPr>
              <a:xfrm>
                <a:off x="9968745" y="3704974"/>
                <a:ext cx="445914" cy="748146"/>
              </a:xfrm>
              <a:custGeom>
                <a:avLst/>
                <a:gdLst>
                  <a:gd name="connsiteX0" fmla="*/ 696459 w 1590278"/>
                  <a:gd name="connsiteY0" fmla="*/ 0 h 2668139"/>
                  <a:gd name="connsiteX1" fmla="*/ 997248 w 1590278"/>
                  <a:gd name="connsiteY1" fmla="*/ 300789 h 2668139"/>
                  <a:gd name="connsiteX2" fmla="*/ 813540 w 1590278"/>
                  <a:gd name="connsiteY2" fmla="*/ 577941 h 2668139"/>
                  <a:gd name="connsiteX3" fmla="*/ 797770 w 1590278"/>
                  <a:gd name="connsiteY3" fmla="*/ 582836 h 2668139"/>
                  <a:gd name="connsiteX4" fmla="*/ 797770 w 1590278"/>
                  <a:gd name="connsiteY4" fmla="*/ 673085 h 2668139"/>
                  <a:gd name="connsiteX5" fmla="*/ 938304 w 1590278"/>
                  <a:gd name="connsiteY5" fmla="*/ 673085 h 2668139"/>
                  <a:gd name="connsiteX6" fmla="*/ 1015046 w 1590278"/>
                  <a:gd name="connsiteY6" fmla="*/ 704873 h 2668139"/>
                  <a:gd name="connsiteX7" fmla="*/ 1037967 w 1590278"/>
                  <a:gd name="connsiteY7" fmla="*/ 738868 h 2668139"/>
                  <a:gd name="connsiteX8" fmla="*/ 1060789 w 1590278"/>
                  <a:gd name="connsiteY8" fmla="*/ 753442 h 2668139"/>
                  <a:gd name="connsiteX9" fmla="*/ 1582472 w 1590278"/>
                  <a:gd name="connsiteY9" fmla="*/ 1500202 h 2668139"/>
                  <a:gd name="connsiteX10" fmla="*/ 1571774 w 1590278"/>
                  <a:gd name="connsiteY10" fmla="*/ 1560490 h 2668139"/>
                  <a:gd name="connsiteX11" fmla="*/ 1429805 w 1590278"/>
                  <a:gd name="connsiteY11" fmla="*/ 1659669 h 2668139"/>
                  <a:gd name="connsiteX12" fmla="*/ 1369517 w 1590278"/>
                  <a:gd name="connsiteY12" fmla="*/ 1648971 h 2668139"/>
                  <a:gd name="connsiteX13" fmla="*/ 1046834 w 1590278"/>
                  <a:gd name="connsiteY13" fmla="*/ 1187069 h 2668139"/>
                  <a:gd name="connsiteX14" fmla="*/ 1046834 w 1590278"/>
                  <a:gd name="connsiteY14" fmla="*/ 1713908 h 2668139"/>
                  <a:gd name="connsiteX15" fmla="*/ 1046834 w 1590278"/>
                  <a:gd name="connsiteY15" fmla="*/ 1832245 h 2668139"/>
                  <a:gd name="connsiteX16" fmla="*/ 1046834 w 1590278"/>
                  <a:gd name="connsiteY16" fmla="*/ 2624843 h 2668139"/>
                  <a:gd name="connsiteX17" fmla="*/ 1003538 w 1590278"/>
                  <a:gd name="connsiteY17" fmla="*/ 2668139 h 2668139"/>
                  <a:gd name="connsiteX18" fmla="*/ 830357 w 1590278"/>
                  <a:gd name="connsiteY18" fmla="*/ 2668139 h 2668139"/>
                  <a:gd name="connsiteX19" fmla="*/ 787061 w 1590278"/>
                  <a:gd name="connsiteY19" fmla="*/ 2624843 h 2668139"/>
                  <a:gd name="connsiteX20" fmla="*/ 787061 w 1590278"/>
                  <a:gd name="connsiteY20" fmla="*/ 1940775 h 2668139"/>
                  <a:gd name="connsiteX21" fmla="*/ 655443 w 1590278"/>
                  <a:gd name="connsiteY21" fmla="*/ 1940775 h 2668139"/>
                  <a:gd name="connsiteX22" fmla="*/ 655443 w 1590278"/>
                  <a:gd name="connsiteY22" fmla="*/ 2624843 h 2668139"/>
                  <a:gd name="connsiteX23" fmla="*/ 612147 w 1590278"/>
                  <a:gd name="connsiteY23" fmla="*/ 2668139 h 2668139"/>
                  <a:gd name="connsiteX24" fmla="*/ 438966 w 1590278"/>
                  <a:gd name="connsiteY24" fmla="*/ 2668139 h 2668139"/>
                  <a:gd name="connsiteX25" fmla="*/ 395670 w 1590278"/>
                  <a:gd name="connsiteY25" fmla="*/ 2624843 h 2668139"/>
                  <a:gd name="connsiteX26" fmla="*/ 395670 w 1590278"/>
                  <a:gd name="connsiteY26" fmla="*/ 1832245 h 2668139"/>
                  <a:gd name="connsiteX27" fmla="*/ 395670 w 1590278"/>
                  <a:gd name="connsiteY27" fmla="*/ 1713908 h 2668139"/>
                  <a:gd name="connsiteX28" fmla="*/ 395670 w 1590278"/>
                  <a:gd name="connsiteY28" fmla="*/ 1329499 h 2668139"/>
                  <a:gd name="connsiteX29" fmla="*/ 233765 w 1590278"/>
                  <a:gd name="connsiteY29" fmla="*/ 1629191 h 2668139"/>
                  <a:gd name="connsiteX30" fmla="*/ 175093 w 1590278"/>
                  <a:gd name="connsiteY30" fmla="*/ 1646704 h 2668139"/>
                  <a:gd name="connsiteX31" fmla="*/ 22725 w 1590278"/>
                  <a:gd name="connsiteY31" fmla="*/ 1564389 h 2668139"/>
                  <a:gd name="connsiteX32" fmla="*/ 5212 w 1590278"/>
                  <a:gd name="connsiteY32" fmla="*/ 1505718 h 2668139"/>
                  <a:gd name="connsiteX33" fmla="*/ 395670 w 1590278"/>
                  <a:gd name="connsiteY33" fmla="*/ 782967 h 2668139"/>
                  <a:gd name="connsiteX34" fmla="*/ 395670 w 1590278"/>
                  <a:gd name="connsiteY34" fmla="*/ 781615 h 2668139"/>
                  <a:gd name="connsiteX35" fmla="*/ 504200 w 1590278"/>
                  <a:gd name="connsiteY35" fmla="*/ 673085 h 2668139"/>
                  <a:gd name="connsiteX36" fmla="*/ 595147 w 1590278"/>
                  <a:gd name="connsiteY36" fmla="*/ 673085 h 2668139"/>
                  <a:gd name="connsiteX37" fmla="*/ 595147 w 1590278"/>
                  <a:gd name="connsiteY37" fmla="*/ 582835 h 2668139"/>
                  <a:gd name="connsiteX38" fmla="*/ 579378 w 1590278"/>
                  <a:gd name="connsiteY38" fmla="*/ 577941 h 2668139"/>
                  <a:gd name="connsiteX39" fmla="*/ 395670 w 1590278"/>
                  <a:gd name="connsiteY39" fmla="*/ 300789 h 2668139"/>
                  <a:gd name="connsiteX40" fmla="*/ 696459 w 1590278"/>
                  <a:gd name="connsiteY40" fmla="*/ 0 h 2668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590278" h="2668139">
                    <a:moveTo>
                      <a:pt x="696459" y="0"/>
                    </a:moveTo>
                    <a:cubicBezTo>
                      <a:pt x="862580" y="0"/>
                      <a:pt x="997248" y="134668"/>
                      <a:pt x="997248" y="300789"/>
                    </a:cubicBezTo>
                    <a:cubicBezTo>
                      <a:pt x="997248" y="425380"/>
                      <a:pt x="921498" y="532278"/>
                      <a:pt x="813540" y="577941"/>
                    </a:cubicBezTo>
                    <a:lnTo>
                      <a:pt x="797770" y="582836"/>
                    </a:lnTo>
                    <a:lnTo>
                      <a:pt x="797770" y="673085"/>
                    </a:lnTo>
                    <a:lnTo>
                      <a:pt x="938304" y="673085"/>
                    </a:lnTo>
                    <a:cubicBezTo>
                      <a:pt x="968274" y="673085"/>
                      <a:pt x="995406" y="685233"/>
                      <a:pt x="1015046" y="704873"/>
                    </a:cubicBezTo>
                    <a:lnTo>
                      <a:pt x="1037967" y="738868"/>
                    </a:lnTo>
                    <a:lnTo>
                      <a:pt x="1060789" y="753442"/>
                    </a:lnTo>
                    <a:lnTo>
                      <a:pt x="1582472" y="1500202"/>
                    </a:lnTo>
                    <a:cubicBezTo>
                      <a:pt x="1596166" y="1519804"/>
                      <a:pt x="1591376" y="1546796"/>
                      <a:pt x="1571774" y="1560490"/>
                    </a:cubicBezTo>
                    <a:lnTo>
                      <a:pt x="1429805" y="1659669"/>
                    </a:lnTo>
                    <a:cubicBezTo>
                      <a:pt x="1410202" y="1673363"/>
                      <a:pt x="1383211" y="1668573"/>
                      <a:pt x="1369517" y="1648971"/>
                    </a:cubicBezTo>
                    <a:lnTo>
                      <a:pt x="1046834" y="1187069"/>
                    </a:lnTo>
                    <a:lnTo>
                      <a:pt x="1046834" y="1713908"/>
                    </a:lnTo>
                    <a:lnTo>
                      <a:pt x="1046834" y="1832245"/>
                    </a:lnTo>
                    <a:lnTo>
                      <a:pt x="1046834" y="2624843"/>
                    </a:lnTo>
                    <a:cubicBezTo>
                      <a:pt x="1046834" y="2648755"/>
                      <a:pt x="1027450" y="2668139"/>
                      <a:pt x="1003538" y="2668139"/>
                    </a:cubicBezTo>
                    <a:lnTo>
                      <a:pt x="830357" y="2668139"/>
                    </a:lnTo>
                    <a:cubicBezTo>
                      <a:pt x="806445" y="2668139"/>
                      <a:pt x="787061" y="2648755"/>
                      <a:pt x="787061" y="2624843"/>
                    </a:cubicBezTo>
                    <a:lnTo>
                      <a:pt x="787061" y="1940775"/>
                    </a:lnTo>
                    <a:lnTo>
                      <a:pt x="655443" y="1940775"/>
                    </a:lnTo>
                    <a:lnTo>
                      <a:pt x="655443" y="2624843"/>
                    </a:lnTo>
                    <a:cubicBezTo>
                      <a:pt x="655443" y="2648755"/>
                      <a:pt x="636059" y="2668139"/>
                      <a:pt x="612147" y="2668139"/>
                    </a:cubicBezTo>
                    <a:lnTo>
                      <a:pt x="438966" y="2668139"/>
                    </a:lnTo>
                    <a:cubicBezTo>
                      <a:pt x="415054" y="2668139"/>
                      <a:pt x="395670" y="2648755"/>
                      <a:pt x="395670" y="2624843"/>
                    </a:cubicBezTo>
                    <a:lnTo>
                      <a:pt x="395670" y="1832245"/>
                    </a:lnTo>
                    <a:lnTo>
                      <a:pt x="395670" y="1713908"/>
                    </a:lnTo>
                    <a:lnTo>
                      <a:pt x="395670" y="1329499"/>
                    </a:lnTo>
                    <a:lnTo>
                      <a:pt x="233765" y="1629191"/>
                    </a:lnTo>
                    <a:cubicBezTo>
                      <a:pt x="222399" y="1650229"/>
                      <a:pt x="196131" y="1658070"/>
                      <a:pt x="175093" y="1646704"/>
                    </a:cubicBezTo>
                    <a:lnTo>
                      <a:pt x="22725" y="1564389"/>
                    </a:lnTo>
                    <a:cubicBezTo>
                      <a:pt x="1687" y="1553024"/>
                      <a:pt x="-6154" y="1526756"/>
                      <a:pt x="5212" y="1505718"/>
                    </a:cubicBezTo>
                    <a:lnTo>
                      <a:pt x="395670" y="782967"/>
                    </a:lnTo>
                    <a:lnTo>
                      <a:pt x="395670" y="781615"/>
                    </a:lnTo>
                    <a:cubicBezTo>
                      <a:pt x="395670" y="721676"/>
                      <a:pt x="444261" y="673085"/>
                      <a:pt x="504200" y="673085"/>
                    </a:cubicBezTo>
                    <a:lnTo>
                      <a:pt x="595147" y="673085"/>
                    </a:lnTo>
                    <a:lnTo>
                      <a:pt x="595147" y="582835"/>
                    </a:lnTo>
                    <a:lnTo>
                      <a:pt x="579378" y="577941"/>
                    </a:lnTo>
                    <a:cubicBezTo>
                      <a:pt x="471421" y="532278"/>
                      <a:pt x="395670" y="425380"/>
                      <a:pt x="395670" y="300789"/>
                    </a:cubicBezTo>
                    <a:cubicBezTo>
                      <a:pt x="395670" y="134668"/>
                      <a:pt x="530338" y="0"/>
                      <a:pt x="696459" y="0"/>
                    </a:cubicBezTo>
                    <a:close/>
                  </a:path>
                </a:pathLst>
              </a:custGeom>
              <a:solidFill>
                <a:schemeClr val="accent4"/>
              </a:solidFill>
              <a:ln>
                <a:solidFill>
                  <a:schemeClr val="tx1"/>
                </a:solidFill>
              </a:ln>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40" name="Freeform 39">
                <a:extLst>
                  <a:ext uri="{FF2B5EF4-FFF2-40B4-BE49-F238E27FC236}">
                    <a16:creationId xmlns:a16="http://schemas.microsoft.com/office/drawing/2014/main" id="{806A6B45-604E-8341-BF05-B7B91B1519E4}"/>
                  </a:ext>
                </a:extLst>
              </p:cNvPr>
              <p:cNvSpPr/>
              <p:nvPr/>
            </p:nvSpPr>
            <p:spPr>
              <a:xfrm>
                <a:off x="10717086" y="3868918"/>
                <a:ext cx="445914" cy="748146"/>
              </a:xfrm>
              <a:custGeom>
                <a:avLst/>
                <a:gdLst>
                  <a:gd name="connsiteX0" fmla="*/ 696459 w 1590278"/>
                  <a:gd name="connsiteY0" fmla="*/ 0 h 2668139"/>
                  <a:gd name="connsiteX1" fmla="*/ 997248 w 1590278"/>
                  <a:gd name="connsiteY1" fmla="*/ 300789 h 2668139"/>
                  <a:gd name="connsiteX2" fmla="*/ 813540 w 1590278"/>
                  <a:gd name="connsiteY2" fmla="*/ 577941 h 2668139"/>
                  <a:gd name="connsiteX3" fmla="*/ 797770 w 1590278"/>
                  <a:gd name="connsiteY3" fmla="*/ 582836 h 2668139"/>
                  <a:gd name="connsiteX4" fmla="*/ 797770 w 1590278"/>
                  <a:gd name="connsiteY4" fmla="*/ 673085 h 2668139"/>
                  <a:gd name="connsiteX5" fmla="*/ 938304 w 1590278"/>
                  <a:gd name="connsiteY5" fmla="*/ 673085 h 2668139"/>
                  <a:gd name="connsiteX6" fmla="*/ 1015046 w 1590278"/>
                  <a:gd name="connsiteY6" fmla="*/ 704873 h 2668139"/>
                  <a:gd name="connsiteX7" fmla="*/ 1037967 w 1590278"/>
                  <a:gd name="connsiteY7" fmla="*/ 738868 h 2668139"/>
                  <a:gd name="connsiteX8" fmla="*/ 1060789 w 1590278"/>
                  <a:gd name="connsiteY8" fmla="*/ 753442 h 2668139"/>
                  <a:gd name="connsiteX9" fmla="*/ 1582472 w 1590278"/>
                  <a:gd name="connsiteY9" fmla="*/ 1500202 h 2668139"/>
                  <a:gd name="connsiteX10" fmla="*/ 1571774 w 1590278"/>
                  <a:gd name="connsiteY10" fmla="*/ 1560490 h 2668139"/>
                  <a:gd name="connsiteX11" fmla="*/ 1429805 w 1590278"/>
                  <a:gd name="connsiteY11" fmla="*/ 1659669 h 2668139"/>
                  <a:gd name="connsiteX12" fmla="*/ 1369517 w 1590278"/>
                  <a:gd name="connsiteY12" fmla="*/ 1648971 h 2668139"/>
                  <a:gd name="connsiteX13" fmla="*/ 1046834 w 1590278"/>
                  <a:gd name="connsiteY13" fmla="*/ 1187069 h 2668139"/>
                  <a:gd name="connsiteX14" fmla="*/ 1046834 w 1590278"/>
                  <a:gd name="connsiteY14" fmla="*/ 1713908 h 2668139"/>
                  <a:gd name="connsiteX15" fmla="*/ 1046834 w 1590278"/>
                  <a:gd name="connsiteY15" fmla="*/ 1832245 h 2668139"/>
                  <a:gd name="connsiteX16" fmla="*/ 1046834 w 1590278"/>
                  <a:gd name="connsiteY16" fmla="*/ 2624843 h 2668139"/>
                  <a:gd name="connsiteX17" fmla="*/ 1003538 w 1590278"/>
                  <a:gd name="connsiteY17" fmla="*/ 2668139 h 2668139"/>
                  <a:gd name="connsiteX18" fmla="*/ 830357 w 1590278"/>
                  <a:gd name="connsiteY18" fmla="*/ 2668139 h 2668139"/>
                  <a:gd name="connsiteX19" fmla="*/ 787061 w 1590278"/>
                  <a:gd name="connsiteY19" fmla="*/ 2624843 h 2668139"/>
                  <a:gd name="connsiteX20" fmla="*/ 787061 w 1590278"/>
                  <a:gd name="connsiteY20" fmla="*/ 1940775 h 2668139"/>
                  <a:gd name="connsiteX21" fmla="*/ 655443 w 1590278"/>
                  <a:gd name="connsiteY21" fmla="*/ 1940775 h 2668139"/>
                  <a:gd name="connsiteX22" fmla="*/ 655443 w 1590278"/>
                  <a:gd name="connsiteY22" fmla="*/ 2624843 h 2668139"/>
                  <a:gd name="connsiteX23" fmla="*/ 612147 w 1590278"/>
                  <a:gd name="connsiteY23" fmla="*/ 2668139 h 2668139"/>
                  <a:gd name="connsiteX24" fmla="*/ 438966 w 1590278"/>
                  <a:gd name="connsiteY24" fmla="*/ 2668139 h 2668139"/>
                  <a:gd name="connsiteX25" fmla="*/ 395670 w 1590278"/>
                  <a:gd name="connsiteY25" fmla="*/ 2624843 h 2668139"/>
                  <a:gd name="connsiteX26" fmla="*/ 395670 w 1590278"/>
                  <a:gd name="connsiteY26" fmla="*/ 1832245 h 2668139"/>
                  <a:gd name="connsiteX27" fmla="*/ 395670 w 1590278"/>
                  <a:gd name="connsiteY27" fmla="*/ 1713908 h 2668139"/>
                  <a:gd name="connsiteX28" fmla="*/ 395670 w 1590278"/>
                  <a:gd name="connsiteY28" fmla="*/ 1329499 h 2668139"/>
                  <a:gd name="connsiteX29" fmla="*/ 233765 w 1590278"/>
                  <a:gd name="connsiteY29" fmla="*/ 1629191 h 2668139"/>
                  <a:gd name="connsiteX30" fmla="*/ 175093 w 1590278"/>
                  <a:gd name="connsiteY30" fmla="*/ 1646704 h 2668139"/>
                  <a:gd name="connsiteX31" fmla="*/ 22725 w 1590278"/>
                  <a:gd name="connsiteY31" fmla="*/ 1564389 h 2668139"/>
                  <a:gd name="connsiteX32" fmla="*/ 5212 w 1590278"/>
                  <a:gd name="connsiteY32" fmla="*/ 1505718 h 2668139"/>
                  <a:gd name="connsiteX33" fmla="*/ 395670 w 1590278"/>
                  <a:gd name="connsiteY33" fmla="*/ 782967 h 2668139"/>
                  <a:gd name="connsiteX34" fmla="*/ 395670 w 1590278"/>
                  <a:gd name="connsiteY34" fmla="*/ 781615 h 2668139"/>
                  <a:gd name="connsiteX35" fmla="*/ 504200 w 1590278"/>
                  <a:gd name="connsiteY35" fmla="*/ 673085 h 2668139"/>
                  <a:gd name="connsiteX36" fmla="*/ 595147 w 1590278"/>
                  <a:gd name="connsiteY36" fmla="*/ 673085 h 2668139"/>
                  <a:gd name="connsiteX37" fmla="*/ 595147 w 1590278"/>
                  <a:gd name="connsiteY37" fmla="*/ 582835 h 2668139"/>
                  <a:gd name="connsiteX38" fmla="*/ 579378 w 1590278"/>
                  <a:gd name="connsiteY38" fmla="*/ 577941 h 2668139"/>
                  <a:gd name="connsiteX39" fmla="*/ 395670 w 1590278"/>
                  <a:gd name="connsiteY39" fmla="*/ 300789 h 2668139"/>
                  <a:gd name="connsiteX40" fmla="*/ 696459 w 1590278"/>
                  <a:gd name="connsiteY40" fmla="*/ 0 h 2668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590278" h="2668139">
                    <a:moveTo>
                      <a:pt x="696459" y="0"/>
                    </a:moveTo>
                    <a:cubicBezTo>
                      <a:pt x="862580" y="0"/>
                      <a:pt x="997248" y="134668"/>
                      <a:pt x="997248" y="300789"/>
                    </a:cubicBezTo>
                    <a:cubicBezTo>
                      <a:pt x="997248" y="425380"/>
                      <a:pt x="921498" y="532278"/>
                      <a:pt x="813540" y="577941"/>
                    </a:cubicBezTo>
                    <a:lnTo>
                      <a:pt x="797770" y="582836"/>
                    </a:lnTo>
                    <a:lnTo>
                      <a:pt x="797770" y="673085"/>
                    </a:lnTo>
                    <a:lnTo>
                      <a:pt x="938304" y="673085"/>
                    </a:lnTo>
                    <a:cubicBezTo>
                      <a:pt x="968274" y="673085"/>
                      <a:pt x="995406" y="685233"/>
                      <a:pt x="1015046" y="704873"/>
                    </a:cubicBezTo>
                    <a:lnTo>
                      <a:pt x="1037967" y="738868"/>
                    </a:lnTo>
                    <a:lnTo>
                      <a:pt x="1060789" y="753442"/>
                    </a:lnTo>
                    <a:lnTo>
                      <a:pt x="1582472" y="1500202"/>
                    </a:lnTo>
                    <a:cubicBezTo>
                      <a:pt x="1596166" y="1519804"/>
                      <a:pt x="1591376" y="1546796"/>
                      <a:pt x="1571774" y="1560490"/>
                    </a:cubicBezTo>
                    <a:lnTo>
                      <a:pt x="1429805" y="1659669"/>
                    </a:lnTo>
                    <a:cubicBezTo>
                      <a:pt x="1410202" y="1673363"/>
                      <a:pt x="1383211" y="1668573"/>
                      <a:pt x="1369517" y="1648971"/>
                    </a:cubicBezTo>
                    <a:lnTo>
                      <a:pt x="1046834" y="1187069"/>
                    </a:lnTo>
                    <a:lnTo>
                      <a:pt x="1046834" y="1713908"/>
                    </a:lnTo>
                    <a:lnTo>
                      <a:pt x="1046834" y="1832245"/>
                    </a:lnTo>
                    <a:lnTo>
                      <a:pt x="1046834" y="2624843"/>
                    </a:lnTo>
                    <a:cubicBezTo>
                      <a:pt x="1046834" y="2648755"/>
                      <a:pt x="1027450" y="2668139"/>
                      <a:pt x="1003538" y="2668139"/>
                    </a:cubicBezTo>
                    <a:lnTo>
                      <a:pt x="830357" y="2668139"/>
                    </a:lnTo>
                    <a:cubicBezTo>
                      <a:pt x="806445" y="2668139"/>
                      <a:pt x="787061" y="2648755"/>
                      <a:pt x="787061" y="2624843"/>
                    </a:cubicBezTo>
                    <a:lnTo>
                      <a:pt x="787061" y="1940775"/>
                    </a:lnTo>
                    <a:lnTo>
                      <a:pt x="655443" y="1940775"/>
                    </a:lnTo>
                    <a:lnTo>
                      <a:pt x="655443" y="2624843"/>
                    </a:lnTo>
                    <a:cubicBezTo>
                      <a:pt x="655443" y="2648755"/>
                      <a:pt x="636059" y="2668139"/>
                      <a:pt x="612147" y="2668139"/>
                    </a:cubicBezTo>
                    <a:lnTo>
                      <a:pt x="438966" y="2668139"/>
                    </a:lnTo>
                    <a:cubicBezTo>
                      <a:pt x="415054" y="2668139"/>
                      <a:pt x="395670" y="2648755"/>
                      <a:pt x="395670" y="2624843"/>
                    </a:cubicBezTo>
                    <a:lnTo>
                      <a:pt x="395670" y="1832245"/>
                    </a:lnTo>
                    <a:lnTo>
                      <a:pt x="395670" y="1713908"/>
                    </a:lnTo>
                    <a:lnTo>
                      <a:pt x="395670" y="1329499"/>
                    </a:lnTo>
                    <a:lnTo>
                      <a:pt x="233765" y="1629191"/>
                    </a:lnTo>
                    <a:cubicBezTo>
                      <a:pt x="222399" y="1650229"/>
                      <a:pt x="196131" y="1658070"/>
                      <a:pt x="175093" y="1646704"/>
                    </a:cubicBezTo>
                    <a:lnTo>
                      <a:pt x="22725" y="1564389"/>
                    </a:lnTo>
                    <a:cubicBezTo>
                      <a:pt x="1687" y="1553024"/>
                      <a:pt x="-6154" y="1526756"/>
                      <a:pt x="5212" y="1505718"/>
                    </a:cubicBezTo>
                    <a:lnTo>
                      <a:pt x="395670" y="782967"/>
                    </a:lnTo>
                    <a:lnTo>
                      <a:pt x="395670" y="781615"/>
                    </a:lnTo>
                    <a:cubicBezTo>
                      <a:pt x="395670" y="721676"/>
                      <a:pt x="444261" y="673085"/>
                      <a:pt x="504200" y="673085"/>
                    </a:cubicBezTo>
                    <a:lnTo>
                      <a:pt x="595147" y="673085"/>
                    </a:lnTo>
                    <a:lnTo>
                      <a:pt x="595147" y="582835"/>
                    </a:lnTo>
                    <a:lnTo>
                      <a:pt x="579378" y="577941"/>
                    </a:lnTo>
                    <a:cubicBezTo>
                      <a:pt x="471421" y="532278"/>
                      <a:pt x="395670" y="425380"/>
                      <a:pt x="395670" y="300789"/>
                    </a:cubicBezTo>
                    <a:cubicBezTo>
                      <a:pt x="395670" y="134668"/>
                      <a:pt x="530338" y="0"/>
                      <a:pt x="696459" y="0"/>
                    </a:cubicBezTo>
                    <a:close/>
                  </a:path>
                </a:pathLst>
              </a:custGeom>
              <a:solidFill>
                <a:schemeClr val="accent6"/>
              </a:solidFill>
              <a:ln>
                <a:solidFill>
                  <a:schemeClr val="tx1"/>
                </a:solidFill>
              </a:ln>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42" name="Freeform 41">
                <a:extLst>
                  <a:ext uri="{FF2B5EF4-FFF2-40B4-BE49-F238E27FC236}">
                    <a16:creationId xmlns:a16="http://schemas.microsoft.com/office/drawing/2014/main" id="{137B79A3-B7EA-DD4C-991A-F3E5B053212D}"/>
                  </a:ext>
                </a:extLst>
              </p:cNvPr>
              <p:cNvSpPr/>
              <p:nvPr/>
            </p:nvSpPr>
            <p:spPr>
              <a:xfrm>
                <a:off x="10147341" y="3792448"/>
                <a:ext cx="445914" cy="748146"/>
              </a:xfrm>
              <a:custGeom>
                <a:avLst/>
                <a:gdLst>
                  <a:gd name="connsiteX0" fmla="*/ 696459 w 1590278"/>
                  <a:gd name="connsiteY0" fmla="*/ 0 h 2668139"/>
                  <a:gd name="connsiteX1" fmla="*/ 997248 w 1590278"/>
                  <a:gd name="connsiteY1" fmla="*/ 300789 h 2668139"/>
                  <a:gd name="connsiteX2" fmla="*/ 813540 w 1590278"/>
                  <a:gd name="connsiteY2" fmla="*/ 577941 h 2668139"/>
                  <a:gd name="connsiteX3" fmla="*/ 797770 w 1590278"/>
                  <a:gd name="connsiteY3" fmla="*/ 582836 h 2668139"/>
                  <a:gd name="connsiteX4" fmla="*/ 797770 w 1590278"/>
                  <a:gd name="connsiteY4" fmla="*/ 673085 h 2668139"/>
                  <a:gd name="connsiteX5" fmla="*/ 938304 w 1590278"/>
                  <a:gd name="connsiteY5" fmla="*/ 673085 h 2668139"/>
                  <a:gd name="connsiteX6" fmla="*/ 1015046 w 1590278"/>
                  <a:gd name="connsiteY6" fmla="*/ 704873 h 2668139"/>
                  <a:gd name="connsiteX7" fmla="*/ 1037967 w 1590278"/>
                  <a:gd name="connsiteY7" fmla="*/ 738868 h 2668139"/>
                  <a:gd name="connsiteX8" fmla="*/ 1060789 w 1590278"/>
                  <a:gd name="connsiteY8" fmla="*/ 753442 h 2668139"/>
                  <a:gd name="connsiteX9" fmla="*/ 1582472 w 1590278"/>
                  <a:gd name="connsiteY9" fmla="*/ 1500202 h 2668139"/>
                  <a:gd name="connsiteX10" fmla="*/ 1571774 w 1590278"/>
                  <a:gd name="connsiteY10" fmla="*/ 1560490 h 2668139"/>
                  <a:gd name="connsiteX11" fmla="*/ 1429805 w 1590278"/>
                  <a:gd name="connsiteY11" fmla="*/ 1659669 h 2668139"/>
                  <a:gd name="connsiteX12" fmla="*/ 1369517 w 1590278"/>
                  <a:gd name="connsiteY12" fmla="*/ 1648971 h 2668139"/>
                  <a:gd name="connsiteX13" fmla="*/ 1046834 w 1590278"/>
                  <a:gd name="connsiteY13" fmla="*/ 1187069 h 2668139"/>
                  <a:gd name="connsiteX14" fmla="*/ 1046834 w 1590278"/>
                  <a:gd name="connsiteY14" fmla="*/ 1713908 h 2668139"/>
                  <a:gd name="connsiteX15" fmla="*/ 1046834 w 1590278"/>
                  <a:gd name="connsiteY15" fmla="*/ 1832245 h 2668139"/>
                  <a:gd name="connsiteX16" fmla="*/ 1046834 w 1590278"/>
                  <a:gd name="connsiteY16" fmla="*/ 2624843 h 2668139"/>
                  <a:gd name="connsiteX17" fmla="*/ 1003538 w 1590278"/>
                  <a:gd name="connsiteY17" fmla="*/ 2668139 h 2668139"/>
                  <a:gd name="connsiteX18" fmla="*/ 830357 w 1590278"/>
                  <a:gd name="connsiteY18" fmla="*/ 2668139 h 2668139"/>
                  <a:gd name="connsiteX19" fmla="*/ 787061 w 1590278"/>
                  <a:gd name="connsiteY19" fmla="*/ 2624843 h 2668139"/>
                  <a:gd name="connsiteX20" fmla="*/ 787061 w 1590278"/>
                  <a:gd name="connsiteY20" fmla="*/ 1940775 h 2668139"/>
                  <a:gd name="connsiteX21" fmla="*/ 655443 w 1590278"/>
                  <a:gd name="connsiteY21" fmla="*/ 1940775 h 2668139"/>
                  <a:gd name="connsiteX22" fmla="*/ 655443 w 1590278"/>
                  <a:gd name="connsiteY22" fmla="*/ 2624843 h 2668139"/>
                  <a:gd name="connsiteX23" fmla="*/ 612147 w 1590278"/>
                  <a:gd name="connsiteY23" fmla="*/ 2668139 h 2668139"/>
                  <a:gd name="connsiteX24" fmla="*/ 438966 w 1590278"/>
                  <a:gd name="connsiteY24" fmla="*/ 2668139 h 2668139"/>
                  <a:gd name="connsiteX25" fmla="*/ 395670 w 1590278"/>
                  <a:gd name="connsiteY25" fmla="*/ 2624843 h 2668139"/>
                  <a:gd name="connsiteX26" fmla="*/ 395670 w 1590278"/>
                  <a:gd name="connsiteY26" fmla="*/ 1832245 h 2668139"/>
                  <a:gd name="connsiteX27" fmla="*/ 395670 w 1590278"/>
                  <a:gd name="connsiteY27" fmla="*/ 1713908 h 2668139"/>
                  <a:gd name="connsiteX28" fmla="*/ 395670 w 1590278"/>
                  <a:gd name="connsiteY28" fmla="*/ 1329499 h 2668139"/>
                  <a:gd name="connsiteX29" fmla="*/ 233765 w 1590278"/>
                  <a:gd name="connsiteY29" fmla="*/ 1629191 h 2668139"/>
                  <a:gd name="connsiteX30" fmla="*/ 175093 w 1590278"/>
                  <a:gd name="connsiteY30" fmla="*/ 1646704 h 2668139"/>
                  <a:gd name="connsiteX31" fmla="*/ 22725 w 1590278"/>
                  <a:gd name="connsiteY31" fmla="*/ 1564389 h 2668139"/>
                  <a:gd name="connsiteX32" fmla="*/ 5212 w 1590278"/>
                  <a:gd name="connsiteY32" fmla="*/ 1505718 h 2668139"/>
                  <a:gd name="connsiteX33" fmla="*/ 395670 w 1590278"/>
                  <a:gd name="connsiteY33" fmla="*/ 782967 h 2668139"/>
                  <a:gd name="connsiteX34" fmla="*/ 395670 w 1590278"/>
                  <a:gd name="connsiteY34" fmla="*/ 781615 h 2668139"/>
                  <a:gd name="connsiteX35" fmla="*/ 504200 w 1590278"/>
                  <a:gd name="connsiteY35" fmla="*/ 673085 h 2668139"/>
                  <a:gd name="connsiteX36" fmla="*/ 595147 w 1590278"/>
                  <a:gd name="connsiteY36" fmla="*/ 673085 h 2668139"/>
                  <a:gd name="connsiteX37" fmla="*/ 595147 w 1590278"/>
                  <a:gd name="connsiteY37" fmla="*/ 582835 h 2668139"/>
                  <a:gd name="connsiteX38" fmla="*/ 579378 w 1590278"/>
                  <a:gd name="connsiteY38" fmla="*/ 577941 h 2668139"/>
                  <a:gd name="connsiteX39" fmla="*/ 395670 w 1590278"/>
                  <a:gd name="connsiteY39" fmla="*/ 300789 h 2668139"/>
                  <a:gd name="connsiteX40" fmla="*/ 696459 w 1590278"/>
                  <a:gd name="connsiteY40" fmla="*/ 0 h 2668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590278" h="2668139">
                    <a:moveTo>
                      <a:pt x="696459" y="0"/>
                    </a:moveTo>
                    <a:cubicBezTo>
                      <a:pt x="862580" y="0"/>
                      <a:pt x="997248" y="134668"/>
                      <a:pt x="997248" y="300789"/>
                    </a:cubicBezTo>
                    <a:cubicBezTo>
                      <a:pt x="997248" y="425380"/>
                      <a:pt x="921498" y="532278"/>
                      <a:pt x="813540" y="577941"/>
                    </a:cubicBezTo>
                    <a:lnTo>
                      <a:pt x="797770" y="582836"/>
                    </a:lnTo>
                    <a:lnTo>
                      <a:pt x="797770" y="673085"/>
                    </a:lnTo>
                    <a:lnTo>
                      <a:pt x="938304" y="673085"/>
                    </a:lnTo>
                    <a:cubicBezTo>
                      <a:pt x="968274" y="673085"/>
                      <a:pt x="995406" y="685233"/>
                      <a:pt x="1015046" y="704873"/>
                    </a:cubicBezTo>
                    <a:lnTo>
                      <a:pt x="1037967" y="738868"/>
                    </a:lnTo>
                    <a:lnTo>
                      <a:pt x="1060789" y="753442"/>
                    </a:lnTo>
                    <a:lnTo>
                      <a:pt x="1582472" y="1500202"/>
                    </a:lnTo>
                    <a:cubicBezTo>
                      <a:pt x="1596166" y="1519804"/>
                      <a:pt x="1591376" y="1546796"/>
                      <a:pt x="1571774" y="1560490"/>
                    </a:cubicBezTo>
                    <a:lnTo>
                      <a:pt x="1429805" y="1659669"/>
                    </a:lnTo>
                    <a:cubicBezTo>
                      <a:pt x="1410202" y="1673363"/>
                      <a:pt x="1383211" y="1668573"/>
                      <a:pt x="1369517" y="1648971"/>
                    </a:cubicBezTo>
                    <a:lnTo>
                      <a:pt x="1046834" y="1187069"/>
                    </a:lnTo>
                    <a:lnTo>
                      <a:pt x="1046834" y="1713908"/>
                    </a:lnTo>
                    <a:lnTo>
                      <a:pt x="1046834" y="1832245"/>
                    </a:lnTo>
                    <a:lnTo>
                      <a:pt x="1046834" y="2624843"/>
                    </a:lnTo>
                    <a:cubicBezTo>
                      <a:pt x="1046834" y="2648755"/>
                      <a:pt x="1027450" y="2668139"/>
                      <a:pt x="1003538" y="2668139"/>
                    </a:cubicBezTo>
                    <a:lnTo>
                      <a:pt x="830357" y="2668139"/>
                    </a:lnTo>
                    <a:cubicBezTo>
                      <a:pt x="806445" y="2668139"/>
                      <a:pt x="787061" y="2648755"/>
                      <a:pt x="787061" y="2624843"/>
                    </a:cubicBezTo>
                    <a:lnTo>
                      <a:pt x="787061" y="1940775"/>
                    </a:lnTo>
                    <a:lnTo>
                      <a:pt x="655443" y="1940775"/>
                    </a:lnTo>
                    <a:lnTo>
                      <a:pt x="655443" y="2624843"/>
                    </a:lnTo>
                    <a:cubicBezTo>
                      <a:pt x="655443" y="2648755"/>
                      <a:pt x="636059" y="2668139"/>
                      <a:pt x="612147" y="2668139"/>
                    </a:cubicBezTo>
                    <a:lnTo>
                      <a:pt x="438966" y="2668139"/>
                    </a:lnTo>
                    <a:cubicBezTo>
                      <a:pt x="415054" y="2668139"/>
                      <a:pt x="395670" y="2648755"/>
                      <a:pt x="395670" y="2624843"/>
                    </a:cubicBezTo>
                    <a:lnTo>
                      <a:pt x="395670" y="1832245"/>
                    </a:lnTo>
                    <a:lnTo>
                      <a:pt x="395670" y="1713908"/>
                    </a:lnTo>
                    <a:lnTo>
                      <a:pt x="395670" y="1329499"/>
                    </a:lnTo>
                    <a:lnTo>
                      <a:pt x="233765" y="1629191"/>
                    </a:lnTo>
                    <a:cubicBezTo>
                      <a:pt x="222399" y="1650229"/>
                      <a:pt x="196131" y="1658070"/>
                      <a:pt x="175093" y="1646704"/>
                    </a:cubicBezTo>
                    <a:lnTo>
                      <a:pt x="22725" y="1564389"/>
                    </a:lnTo>
                    <a:cubicBezTo>
                      <a:pt x="1687" y="1553024"/>
                      <a:pt x="-6154" y="1526756"/>
                      <a:pt x="5212" y="1505718"/>
                    </a:cubicBezTo>
                    <a:lnTo>
                      <a:pt x="395670" y="782967"/>
                    </a:lnTo>
                    <a:lnTo>
                      <a:pt x="395670" y="781615"/>
                    </a:lnTo>
                    <a:cubicBezTo>
                      <a:pt x="395670" y="721676"/>
                      <a:pt x="444261" y="673085"/>
                      <a:pt x="504200" y="673085"/>
                    </a:cubicBezTo>
                    <a:lnTo>
                      <a:pt x="595147" y="673085"/>
                    </a:lnTo>
                    <a:lnTo>
                      <a:pt x="595147" y="582835"/>
                    </a:lnTo>
                    <a:lnTo>
                      <a:pt x="579378" y="577941"/>
                    </a:lnTo>
                    <a:cubicBezTo>
                      <a:pt x="471421" y="532278"/>
                      <a:pt x="395670" y="425380"/>
                      <a:pt x="395670" y="300789"/>
                    </a:cubicBezTo>
                    <a:cubicBezTo>
                      <a:pt x="395670" y="134668"/>
                      <a:pt x="530338" y="0"/>
                      <a:pt x="696459" y="0"/>
                    </a:cubicBezTo>
                    <a:close/>
                  </a:path>
                </a:pathLst>
              </a:custGeom>
              <a:solidFill>
                <a:srgbClr val="7030A0"/>
              </a:solidFill>
              <a:ln>
                <a:solidFill>
                  <a:schemeClr val="tx1"/>
                </a:solidFill>
              </a:ln>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43" name="Freeform 42">
                <a:extLst>
                  <a:ext uri="{FF2B5EF4-FFF2-40B4-BE49-F238E27FC236}">
                    <a16:creationId xmlns:a16="http://schemas.microsoft.com/office/drawing/2014/main" id="{F40AFB8D-C2C9-4749-B44E-F1CF6B3DF57A}"/>
                  </a:ext>
                </a:extLst>
              </p:cNvPr>
              <p:cNvSpPr/>
              <p:nvPr/>
            </p:nvSpPr>
            <p:spPr>
              <a:xfrm>
                <a:off x="10412473" y="4078199"/>
                <a:ext cx="445914" cy="748146"/>
              </a:xfrm>
              <a:custGeom>
                <a:avLst/>
                <a:gdLst>
                  <a:gd name="connsiteX0" fmla="*/ 696459 w 1590278"/>
                  <a:gd name="connsiteY0" fmla="*/ 0 h 2668139"/>
                  <a:gd name="connsiteX1" fmla="*/ 997248 w 1590278"/>
                  <a:gd name="connsiteY1" fmla="*/ 300789 h 2668139"/>
                  <a:gd name="connsiteX2" fmla="*/ 813540 w 1590278"/>
                  <a:gd name="connsiteY2" fmla="*/ 577941 h 2668139"/>
                  <a:gd name="connsiteX3" fmla="*/ 797770 w 1590278"/>
                  <a:gd name="connsiteY3" fmla="*/ 582836 h 2668139"/>
                  <a:gd name="connsiteX4" fmla="*/ 797770 w 1590278"/>
                  <a:gd name="connsiteY4" fmla="*/ 673085 h 2668139"/>
                  <a:gd name="connsiteX5" fmla="*/ 938304 w 1590278"/>
                  <a:gd name="connsiteY5" fmla="*/ 673085 h 2668139"/>
                  <a:gd name="connsiteX6" fmla="*/ 1015046 w 1590278"/>
                  <a:gd name="connsiteY6" fmla="*/ 704873 h 2668139"/>
                  <a:gd name="connsiteX7" fmla="*/ 1037967 w 1590278"/>
                  <a:gd name="connsiteY7" fmla="*/ 738868 h 2668139"/>
                  <a:gd name="connsiteX8" fmla="*/ 1060789 w 1590278"/>
                  <a:gd name="connsiteY8" fmla="*/ 753442 h 2668139"/>
                  <a:gd name="connsiteX9" fmla="*/ 1582472 w 1590278"/>
                  <a:gd name="connsiteY9" fmla="*/ 1500202 h 2668139"/>
                  <a:gd name="connsiteX10" fmla="*/ 1571774 w 1590278"/>
                  <a:gd name="connsiteY10" fmla="*/ 1560490 h 2668139"/>
                  <a:gd name="connsiteX11" fmla="*/ 1429805 w 1590278"/>
                  <a:gd name="connsiteY11" fmla="*/ 1659669 h 2668139"/>
                  <a:gd name="connsiteX12" fmla="*/ 1369517 w 1590278"/>
                  <a:gd name="connsiteY12" fmla="*/ 1648971 h 2668139"/>
                  <a:gd name="connsiteX13" fmla="*/ 1046834 w 1590278"/>
                  <a:gd name="connsiteY13" fmla="*/ 1187069 h 2668139"/>
                  <a:gd name="connsiteX14" fmla="*/ 1046834 w 1590278"/>
                  <a:gd name="connsiteY14" fmla="*/ 1713908 h 2668139"/>
                  <a:gd name="connsiteX15" fmla="*/ 1046834 w 1590278"/>
                  <a:gd name="connsiteY15" fmla="*/ 1832245 h 2668139"/>
                  <a:gd name="connsiteX16" fmla="*/ 1046834 w 1590278"/>
                  <a:gd name="connsiteY16" fmla="*/ 2624843 h 2668139"/>
                  <a:gd name="connsiteX17" fmla="*/ 1003538 w 1590278"/>
                  <a:gd name="connsiteY17" fmla="*/ 2668139 h 2668139"/>
                  <a:gd name="connsiteX18" fmla="*/ 830357 w 1590278"/>
                  <a:gd name="connsiteY18" fmla="*/ 2668139 h 2668139"/>
                  <a:gd name="connsiteX19" fmla="*/ 787061 w 1590278"/>
                  <a:gd name="connsiteY19" fmla="*/ 2624843 h 2668139"/>
                  <a:gd name="connsiteX20" fmla="*/ 787061 w 1590278"/>
                  <a:gd name="connsiteY20" fmla="*/ 1940775 h 2668139"/>
                  <a:gd name="connsiteX21" fmla="*/ 655443 w 1590278"/>
                  <a:gd name="connsiteY21" fmla="*/ 1940775 h 2668139"/>
                  <a:gd name="connsiteX22" fmla="*/ 655443 w 1590278"/>
                  <a:gd name="connsiteY22" fmla="*/ 2624843 h 2668139"/>
                  <a:gd name="connsiteX23" fmla="*/ 612147 w 1590278"/>
                  <a:gd name="connsiteY23" fmla="*/ 2668139 h 2668139"/>
                  <a:gd name="connsiteX24" fmla="*/ 438966 w 1590278"/>
                  <a:gd name="connsiteY24" fmla="*/ 2668139 h 2668139"/>
                  <a:gd name="connsiteX25" fmla="*/ 395670 w 1590278"/>
                  <a:gd name="connsiteY25" fmla="*/ 2624843 h 2668139"/>
                  <a:gd name="connsiteX26" fmla="*/ 395670 w 1590278"/>
                  <a:gd name="connsiteY26" fmla="*/ 1832245 h 2668139"/>
                  <a:gd name="connsiteX27" fmla="*/ 395670 w 1590278"/>
                  <a:gd name="connsiteY27" fmla="*/ 1713908 h 2668139"/>
                  <a:gd name="connsiteX28" fmla="*/ 395670 w 1590278"/>
                  <a:gd name="connsiteY28" fmla="*/ 1329499 h 2668139"/>
                  <a:gd name="connsiteX29" fmla="*/ 233765 w 1590278"/>
                  <a:gd name="connsiteY29" fmla="*/ 1629191 h 2668139"/>
                  <a:gd name="connsiteX30" fmla="*/ 175093 w 1590278"/>
                  <a:gd name="connsiteY30" fmla="*/ 1646704 h 2668139"/>
                  <a:gd name="connsiteX31" fmla="*/ 22725 w 1590278"/>
                  <a:gd name="connsiteY31" fmla="*/ 1564389 h 2668139"/>
                  <a:gd name="connsiteX32" fmla="*/ 5212 w 1590278"/>
                  <a:gd name="connsiteY32" fmla="*/ 1505718 h 2668139"/>
                  <a:gd name="connsiteX33" fmla="*/ 395670 w 1590278"/>
                  <a:gd name="connsiteY33" fmla="*/ 782967 h 2668139"/>
                  <a:gd name="connsiteX34" fmla="*/ 395670 w 1590278"/>
                  <a:gd name="connsiteY34" fmla="*/ 781615 h 2668139"/>
                  <a:gd name="connsiteX35" fmla="*/ 504200 w 1590278"/>
                  <a:gd name="connsiteY35" fmla="*/ 673085 h 2668139"/>
                  <a:gd name="connsiteX36" fmla="*/ 595147 w 1590278"/>
                  <a:gd name="connsiteY36" fmla="*/ 673085 h 2668139"/>
                  <a:gd name="connsiteX37" fmla="*/ 595147 w 1590278"/>
                  <a:gd name="connsiteY37" fmla="*/ 582835 h 2668139"/>
                  <a:gd name="connsiteX38" fmla="*/ 579378 w 1590278"/>
                  <a:gd name="connsiteY38" fmla="*/ 577941 h 2668139"/>
                  <a:gd name="connsiteX39" fmla="*/ 395670 w 1590278"/>
                  <a:gd name="connsiteY39" fmla="*/ 300789 h 2668139"/>
                  <a:gd name="connsiteX40" fmla="*/ 696459 w 1590278"/>
                  <a:gd name="connsiteY40" fmla="*/ 0 h 2668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590278" h="2668139">
                    <a:moveTo>
                      <a:pt x="696459" y="0"/>
                    </a:moveTo>
                    <a:cubicBezTo>
                      <a:pt x="862580" y="0"/>
                      <a:pt x="997248" y="134668"/>
                      <a:pt x="997248" y="300789"/>
                    </a:cubicBezTo>
                    <a:cubicBezTo>
                      <a:pt x="997248" y="425380"/>
                      <a:pt x="921498" y="532278"/>
                      <a:pt x="813540" y="577941"/>
                    </a:cubicBezTo>
                    <a:lnTo>
                      <a:pt x="797770" y="582836"/>
                    </a:lnTo>
                    <a:lnTo>
                      <a:pt x="797770" y="673085"/>
                    </a:lnTo>
                    <a:lnTo>
                      <a:pt x="938304" y="673085"/>
                    </a:lnTo>
                    <a:cubicBezTo>
                      <a:pt x="968274" y="673085"/>
                      <a:pt x="995406" y="685233"/>
                      <a:pt x="1015046" y="704873"/>
                    </a:cubicBezTo>
                    <a:lnTo>
                      <a:pt x="1037967" y="738868"/>
                    </a:lnTo>
                    <a:lnTo>
                      <a:pt x="1060789" y="753442"/>
                    </a:lnTo>
                    <a:lnTo>
                      <a:pt x="1582472" y="1500202"/>
                    </a:lnTo>
                    <a:cubicBezTo>
                      <a:pt x="1596166" y="1519804"/>
                      <a:pt x="1591376" y="1546796"/>
                      <a:pt x="1571774" y="1560490"/>
                    </a:cubicBezTo>
                    <a:lnTo>
                      <a:pt x="1429805" y="1659669"/>
                    </a:lnTo>
                    <a:cubicBezTo>
                      <a:pt x="1410202" y="1673363"/>
                      <a:pt x="1383211" y="1668573"/>
                      <a:pt x="1369517" y="1648971"/>
                    </a:cubicBezTo>
                    <a:lnTo>
                      <a:pt x="1046834" y="1187069"/>
                    </a:lnTo>
                    <a:lnTo>
                      <a:pt x="1046834" y="1713908"/>
                    </a:lnTo>
                    <a:lnTo>
                      <a:pt x="1046834" y="1832245"/>
                    </a:lnTo>
                    <a:lnTo>
                      <a:pt x="1046834" y="2624843"/>
                    </a:lnTo>
                    <a:cubicBezTo>
                      <a:pt x="1046834" y="2648755"/>
                      <a:pt x="1027450" y="2668139"/>
                      <a:pt x="1003538" y="2668139"/>
                    </a:cubicBezTo>
                    <a:lnTo>
                      <a:pt x="830357" y="2668139"/>
                    </a:lnTo>
                    <a:cubicBezTo>
                      <a:pt x="806445" y="2668139"/>
                      <a:pt x="787061" y="2648755"/>
                      <a:pt x="787061" y="2624843"/>
                    </a:cubicBezTo>
                    <a:lnTo>
                      <a:pt x="787061" y="1940775"/>
                    </a:lnTo>
                    <a:lnTo>
                      <a:pt x="655443" y="1940775"/>
                    </a:lnTo>
                    <a:lnTo>
                      <a:pt x="655443" y="2624843"/>
                    </a:lnTo>
                    <a:cubicBezTo>
                      <a:pt x="655443" y="2648755"/>
                      <a:pt x="636059" y="2668139"/>
                      <a:pt x="612147" y="2668139"/>
                    </a:cubicBezTo>
                    <a:lnTo>
                      <a:pt x="438966" y="2668139"/>
                    </a:lnTo>
                    <a:cubicBezTo>
                      <a:pt x="415054" y="2668139"/>
                      <a:pt x="395670" y="2648755"/>
                      <a:pt x="395670" y="2624843"/>
                    </a:cubicBezTo>
                    <a:lnTo>
                      <a:pt x="395670" y="1832245"/>
                    </a:lnTo>
                    <a:lnTo>
                      <a:pt x="395670" y="1713908"/>
                    </a:lnTo>
                    <a:lnTo>
                      <a:pt x="395670" y="1329499"/>
                    </a:lnTo>
                    <a:lnTo>
                      <a:pt x="233765" y="1629191"/>
                    </a:lnTo>
                    <a:cubicBezTo>
                      <a:pt x="222399" y="1650229"/>
                      <a:pt x="196131" y="1658070"/>
                      <a:pt x="175093" y="1646704"/>
                    </a:cubicBezTo>
                    <a:lnTo>
                      <a:pt x="22725" y="1564389"/>
                    </a:lnTo>
                    <a:cubicBezTo>
                      <a:pt x="1687" y="1553024"/>
                      <a:pt x="-6154" y="1526756"/>
                      <a:pt x="5212" y="1505718"/>
                    </a:cubicBezTo>
                    <a:lnTo>
                      <a:pt x="395670" y="782967"/>
                    </a:lnTo>
                    <a:lnTo>
                      <a:pt x="395670" y="781615"/>
                    </a:lnTo>
                    <a:cubicBezTo>
                      <a:pt x="395670" y="721676"/>
                      <a:pt x="444261" y="673085"/>
                      <a:pt x="504200" y="673085"/>
                    </a:cubicBezTo>
                    <a:lnTo>
                      <a:pt x="595147" y="673085"/>
                    </a:lnTo>
                    <a:lnTo>
                      <a:pt x="595147" y="582835"/>
                    </a:lnTo>
                    <a:lnTo>
                      <a:pt x="579378" y="577941"/>
                    </a:lnTo>
                    <a:cubicBezTo>
                      <a:pt x="471421" y="532278"/>
                      <a:pt x="395670" y="425380"/>
                      <a:pt x="395670" y="300789"/>
                    </a:cubicBezTo>
                    <a:cubicBezTo>
                      <a:pt x="395670" y="134668"/>
                      <a:pt x="530338" y="0"/>
                      <a:pt x="696459" y="0"/>
                    </a:cubicBezTo>
                    <a:close/>
                  </a:path>
                </a:pathLst>
              </a:custGeom>
              <a:solidFill>
                <a:srgbClr val="7030A0"/>
              </a:solidFill>
              <a:ln>
                <a:solidFill>
                  <a:schemeClr val="tx1"/>
                </a:solidFill>
              </a:ln>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44" name="Freeform 43">
                <a:extLst>
                  <a:ext uri="{FF2B5EF4-FFF2-40B4-BE49-F238E27FC236}">
                    <a16:creationId xmlns:a16="http://schemas.microsoft.com/office/drawing/2014/main" id="{442314E8-5196-EB40-A414-5D96B080A881}"/>
                  </a:ext>
                </a:extLst>
              </p:cNvPr>
              <p:cNvSpPr/>
              <p:nvPr/>
            </p:nvSpPr>
            <p:spPr>
              <a:xfrm>
                <a:off x="9452772" y="4213998"/>
                <a:ext cx="445914" cy="748146"/>
              </a:xfrm>
              <a:custGeom>
                <a:avLst/>
                <a:gdLst>
                  <a:gd name="connsiteX0" fmla="*/ 696459 w 1590278"/>
                  <a:gd name="connsiteY0" fmla="*/ 0 h 2668139"/>
                  <a:gd name="connsiteX1" fmla="*/ 997248 w 1590278"/>
                  <a:gd name="connsiteY1" fmla="*/ 300789 h 2668139"/>
                  <a:gd name="connsiteX2" fmla="*/ 813540 w 1590278"/>
                  <a:gd name="connsiteY2" fmla="*/ 577941 h 2668139"/>
                  <a:gd name="connsiteX3" fmla="*/ 797770 w 1590278"/>
                  <a:gd name="connsiteY3" fmla="*/ 582836 h 2668139"/>
                  <a:gd name="connsiteX4" fmla="*/ 797770 w 1590278"/>
                  <a:gd name="connsiteY4" fmla="*/ 673085 h 2668139"/>
                  <a:gd name="connsiteX5" fmla="*/ 938304 w 1590278"/>
                  <a:gd name="connsiteY5" fmla="*/ 673085 h 2668139"/>
                  <a:gd name="connsiteX6" fmla="*/ 1015046 w 1590278"/>
                  <a:gd name="connsiteY6" fmla="*/ 704873 h 2668139"/>
                  <a:gd name="connsiteX7" fmla="*/ 1037967 w 1590278"/>
                  <a:gd name="connsiteY7" fmla="*/ 738868 h 2668139"/>
                  <a:gd name="connsiteX8" fmla="*/ 1060789 w 1590278"/>
                  <a:gd name="connsiteY8" fmla="*/ 753442 h 2668139"/>
                  <a:gd name="connsiteX9" fmla="*/ 1582472 w 1590278"/>
                  <a:gd name="connsiteY9" fmla="*/ 1500202 h 2668139"/>
                  <a:gd name="connsiteX10" fmla="*/ 1571774 w 1590278"/>
                  <a:gd name="connsiteY10" fmla="*/ 1560490 h 2668139"/>
                  <a:gd name="connsiteX11" fmla="*/ 1429805 w 1590278"/>
                  <a:gd name="connsiteY11" fmla="*/ 1659669 h 2668139"/>
                  <a:gd name="connsiteX12" fmla="*/ 1369517 w 1590278"/>
                  <a:gd name="connsiteY12" fmla="*/ 1648971 h 2668139"/>
                  <a:gd name="connsiteX13" fmla="*/ 1046834 w 1590278"/>
                  <a:gd name="connsiteY13" fmla="*/ 1187069 h 2668139"/>
                  <a:gd name="connsiteX14" fmla="*/ 1046834 w 1590278"/>
                  <a:gd name="connsiteY14" fmla="*/ 1713908 h 2668139"/>
                  <a:gd name="connsiteX15" fmla="*/ 1046834 w 1590278"/>
                  <a:gd name="connsiteY15" fmla="*/ 1832245 h 2668139"/>
                  <a:gd name="connsiteX16" fmla="*/ 1046834 w 1590278"/>
                  <a:gd name="connsiteY16" fmla="*/ 2624843 h 2668139"/>
                  <a:gd name="connsiteX17" fmla="*/ 1003538 w 1590278"/>
                  <a:gd name="connsiteY17" fmla="*/ 2668139 h 2668139"/>
                  <a:gd name="connsiteX18" fmla="*/ 830357 w 1590278"/>
                  <a:gd name="connsiteY18" fmla="*/ 2668139 h 2668139"/>
                  <a:gd name="connsiteX19" fmla="*/ 787061 w 1590278"/>
                  <a:gd name="connsiteY19" fmla="*/ 2624843 h 2668139"/>
                  <a:gd name="connsiteX20" fmla="*/ 787061 w 1590278"/>
                  <a:gd name="connsiteY20" fmla="*/ 1940775 h 2668139"/>
                  <a:gd name="connsiteX21" fmla="*/ 655443 w 1590278"/>
                  <a:gd name="connsiteY21" fmla="*/ 1940775 h 2668139"/>
                  <a:gd name="connsiteX22" fmla="*/ 655443 w 1590278"/>
                  <a:gd name="connsiteY22" fmla="*/ 2624843 h 2668139"/>
                  <a:gd name="connsiteX23" fmla="*/ 612147 w 1590278"/>
                  <a:gd name="connsiteY23" fmla="*/ 2668139 h 2668139"/>
                  <a:gd name="connsiteX24" fmla="*/ 438966 w 1590278"/>
                  <a:gd name="connsiteY24" fmla="*/ 2668139 h 2668139"/>
                  <a:gd name="connsiteX25" fmla="*/ 395670 w 1590278"/>
                  <a:gd name="connsiteY25" fmla="*/ 2624843 h 2668139"/>
                  <a:gd name="connsiteX26" fmla="*/ 395670 w 1590278"/>
                  <a:gd name="connsiteY26" fmla="*/ 1832245 h 2668139"/>
                  <a:gd name="connsiteX27" fmla="*/ 395670 w 1590278"/>
                  <a:gd name="connsiteY27" fmla="*/ 1713908 h 2668139"/>
                  <a:gd name="connsiteX28" fmla="*/ 395670 w 1590278"/>
                  <a:gd name="connsiteY28" fmla="*/ 1329499 h 2668139"/>
                  <a:gd name="connsiteX29" fmla="*/ 233765 w 1590278"/>
                  <a:gd name="connsiteY29" fmla="*/ 1629191 h 2668139"/>
                  <a:gd name="connsiteX30" fmla="*/ 175093 w 1590278"/>
                  <a:gd name="connsiteY30" fmla="*/ 1646704 h 2668139"/>
                  <a:gd name="connsiteX31" fmla="*/ 22725 w 1590278"/>
                  <a:gd name="connsiteY31" fmla="*/ 1564389 h 2668139"/>
                  <a:gd name="connsiteX32" fmla="*/ 5212 w 1590278"/>
                  <a:gd name="connsiteY32" fmla="*/ 1505718 h 2668139"/>
                  <a:gd name="connsiteX33" fmla="*/ 395670 w 1590278"/>
                  <a:gd name="connsiteY33" fmla="*/ 782967 h 2668139"/>
                  <a:gd name="connsiteX34" fmla="*/ 395670 w 1590278"/>
                  <a:gd name="connsiteY34" fmla="*/ 781615 h 2668139"/>
                  <a:gd name="connsiteX35" fmla="*/ 504200 w 1590278"/>
                  <a:gd name="connsiteY35" fmla="*/ 673085 h 2668139"/>
                  <a:gd name="connsiteX36" fmla="*/ 595147 w 1590278"/>
                  <a:gd name="connsiteY36" fmla="*/ 673085 h 2668139"/>
                  <a:gd name="connsiteX37" fmla="*/ 595147 w 1590278"/>
                  <a:gd name="connsiteY37" fmla="*/ 582835 h 2668139"/>
                  <a:gd name="connsiteX38" fmla="*/ 579378 w 1590278"/>
                  <a:gd name="connsiteY38" fmla="*/ 577941 h 2668139"/>
                  <a:gd name="connsiteX39" fmla="*/ 395670 w 1590278"/>
                  <a:gd name="connsiteY39" fmla="*/ 300789 h 2668139"/>
                  <a:gd name="connsiteX40" fmla="*/ 696459 w 1590278"/>
                  <a:gd name="connsiteY40" fmla="*/ 0 h 2668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590278" h="2668139">
                    <a:moveTo>
                      <a:pt x="696459" y="0"/>
                    </a:moveTo>
                    <a:cubicBezTo>
                      <a:pt x="862580" y="0"/>
                      <a:pt x="997248" y="134668"/>
                      <a:pt x="997248" y="300789"/>
                    </a:cubicBezTo>
                    <a:cubicBezTo>
                      <a:pt x="997248" y="425380"/>
                      <a:pt x="921498" y="532278"/>
                      <a:pt x="813540" y="577941"/>
                    </a:cubicBezTo>
                    <a:lnTo>
                      <a:pt x="797770" y="582836"/>
                    </a:lnTo>
                    <a:lnTo>
                      <a:pt x="797770" y="673085"/>
                    </a:lnTo>
                    <a:lnTo>
                      <a:pt x="938304" y="673085"/>
                    </a:lnTo>
                    <a:cubicBezTo>
                      <a:pt x="968274" y="673085"/>
                      <a:pt x="995406" y="685233"/>
                      <a:pt x="1015046" y="704873"/>
                    </a:cubicBezTo>
                    <a:lnTo>
                      <a:pt x="1037967" y="738868"/>
                    </a:lnTo>
                    <a:lnTo>
                      <a:pt x="1060789" y="753442"/>
                    </a:lnTo>
                    <a:lnTo>
                      <a:pt x="1582472" y="1500202"/>
                    </a:lnTo>
                    <a:cubicBezTo>
                      <a:pt x="1596166" y="1519804"/>
                      <a:pt x="1591376" y="1546796"/>
                      <a:pt x="1571774" y="1560490"/>
                    </a:cubicBezTo>
                    <a:lnTo>
                      <a:pt x="1429805" y="1659669"/>
                    </a:lnTo>
                    <a:cubicBezTo>
                      <a:pt x="1410202" y="1673363"/>
                      <a:pt x="1383211" y="1668573"/>
                      <a:pt x="1369517" y="1648971"/>
                    </a:cubicBezTo>
                    <a:lnTo>
                      <a:pt x="1046834" y="1187069"/>
                    </a:lnTo>
                    <a:lnTo>
                      <a:pt x="1046834" y="1713908"/>
                    </a:lnTo>
                    <a:lnTo>
                      <a:pt x="1046834" y="1832245"/>
                    </a:lnTo>
                    <a:lnTo>
                      <a:pt x="1046834" y="2624843"/>
                    </a:lnTo>
                    <a:cubicBezTo>
                      <a:pt x="1046834" y="2648755"/>
                      <a:pt x="1027450" y="2668139"/>
                      <a:pt x="1003538" y="2668139"/>
                    </a:cubicBezTo>
                    <a:lnTo>
                      <a:pt x="830357" y="2668139"/>
                    </a:lnTo>
                    <a:cubicBezTo>
                      <a:pt x="806445" y="2668139"/>
                      <a:pt x="787061" y="2648755"/>
                      <a:pt x="787061" y="2624843"/>
                    </a:cubicBezTo>
                    <a:lnTo>
                      <a:pt x="787061" y="1940775"/>
                    </a:lnTo>
                    <a:lnTo>
                      <a:pt x="655443" y="1940775"/>
                    </a:lnTo>
                    <a:lnTo>
                      <a:pt x="655443" y="2624843"/>
                    </a:lnTo>
                    <a:cubicBezTo>
                      <a:pt x="655443" y="2648755"/>
                      <a:pt x="636059" y="2668139"/>
                      <a:pt x="612147" y="2668139"/>
                    </a:cubicBezTo>
                    <a:lnTo>
                      <a:pt x="438966" y="2668139"/>
                    </a:lnTo>
                    <a:cubicBezTo>
                      <a:pt x="415054" y="2668139"/>
                      <a:pt x="395670" y="2648755"/>
                      <a:pt x="395670" y="2624843"/>
                    </a:cubicBezTo>
                    <a:lnTo>
                      <a:pt x="395670" y="1832245"/>
                    </a:lnTo>
                    <a:lnTo>
                      <a:pt x="395670" y="1713908"/>
                    </a:lnTo>
                    <a:lnTo>
                      <a:pt x="395670" y="1329499"/>
                    </a:lnTo>
                    <a:lnTo>
                      <a:pt x="233765" y="1629191"/>
                    </a:lnTo>
                    <a:cubicBezTo>
                      <a:pt x="222399" y="1650229"/>
                      <a:pt x="196131" y="1658070"/>
                      <a:pt x="175093" y="1646704"/>
                    </a:cubicBezTo>
                    <a:lnTo>
                      <a:pt x="22725" y="1564389"/>
                    </a:lnTo>
                    <a:cubicBezTo>
                      <a:pt x="1687" y="1553024"/>
                      <a:pt x="-6154" y="1526756"/>
                      <a:pt x="5212" y="1505718"/>
                    </a:cubicBezTo>
                    <a:lnTo>
                      <a:pt x="395670" y="782967"/>
                    </a:lnTo>
                    <a:lnTo>
                      <a:pt x="395670" y="781615"/>
                    </a:lnTo>
                    <a:cubicBezTo>
                      <a:pt x="395670" y="721676"/>
                      <a:pt x="444261" y="673085"/>
                      <a:pt x="504200" y="673085"/>
                    </a:cubicBezTo>
                    <a:lnTo>
                      <a:pt x="595147" y="673085"/>
                    </a:lnTo>
                    <a:lnTo>
                      <a:pt x="595147" y="582835"/>
                    </a:lnTo>
                    <a:lnTo>
                      <a:pt x="579378" y="577941"/>
                    </a:lnTo>
                    <a:cubicBezTo>
                      <a:pt x="471421" y="532278"/>
                      <a:pt x="395670" y="425380"/>
                      <a:pt x="395670" y="300789"/>
                    </a:cubicBezTo>
                    <a:cubicBezTo>
                      <a:pt x="395670" y="134668"/>
                      <a:pt x="530338" y="0"/>
                      <a:pt x="696459" y="0"/>
                    </a:cubicBezTo>
                    <a:close/>
                  </a:path>
                </a:pathLst>
              </a:custGeom>
              <a:solidFill>
                <a:srgbClr val="7030A0"/>
              </a:solidFill>
              <a:ln>
                <a:solidFill>
                  <a:schemeClr val="tx1"/>
                </a:solidFill>
              </a:ln>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45" name="Freeform 44">
                <a:extLst>
                  <a:ext uri="{FF2B5EF4-FFF2-40B4-BE49-F238E27FC236}">
                    <a16:creationId xmlns:a16="http://schemas.microsoft.com/office/drawing/2014/main" id="{55F39D5E-C0DA-CC46-BD75-59DA49A67193}"/>
                  </a:ext>
                </a:extLst>
              </p:cNvPr>
              <p:cNvSpPr/>
              <p:nvPr/>
            </p:nvSpPr>
            <p:spPr>
              <a:xfrm>
                <a:off x="9696668" y="4400539"/>
                <a:ext cx="445914" cy="748146"/>
              </a:xfrm>
              <a:custGeom>
                <a:avLst/>
                <a:gdLst>
                  <a:gd name="connsiteX0" fmla="*/ 696459 w 1590278"/>
                  <a:gd name="connsiteY0" fmla="*/ 0 h 2668139"/>
                  <a:gd name="connsiteX1" fmla="*/ 997248 w 1590278"/>
                  <a:gd name="connsiteY1" fmla="*/ 300789 h 2668139"/>
                  <a:gd name="connsiteX2" fmla="*/ 813540 w 1590278"/>
                  <a:gd name="connsiteY2" fmla="*/ 577941 h 2668139"/>
                  <a:gd name="connsiteX3" fmla="*/ 797770 w 1590278"/>
                  <a:gd name="connsiteY3" fmla="*/ 582836 h 2668139"/>
                  <a:gd name="connsiteX4" fmla="*/ 797770 w 1590278"/>
                  <a:gd name="connsiteY4" fmla="*/ 673085 h 2668139"/>
                  <a:gd name="connsiteX5" fmla="*/ 938304 w 1590278"/>
                  <a:gd name="connsiteY5" fmla="*/ 673085 h 2668139"/>
                  <a:gd name="connsiteX6" fmla="*/ 1015046 w 1590278"/>
                  <a:gd name="connsiteY6" fmla="*/ 704873 h 2668139"/>
                  <a:gd name="connsiteX7" fmla="*/ 1037967 w 1590278"/>
                  <a:gd name="connsiteY7" fmla="*/ 738868 h 2668139"/>
                  <a:gd name="connsiteX8" fmla="*/ 1060789 w 1590278"/>
                  <a:gd name="connsiteY8" fmla="*/ 753442 h 2668139"/>
                  <a:gd name="connsiteX9" fmla="*/ 1582472 w 1590278"/>
                  <a:gd name="connsiteY9" fmla="*/ 1500202 h 2668139"/>
                  <a:gd name="connsiteX10" fmla="*/ 1571774 w 1590278"/>
                  <a:gd name="connsiteY10" fmla="*/ 1560490 h 2668139"/>
                  <a:gd name="connsiteX11" fmla="*/ 1429805 w 1590278"/>
                  <a:gd name="connsiteY11" fmla="*/ 1659669 h 2668139"/>
                  <a:gd name="connsiteX12" fmla="*/ 1369517 w 1590278"/>
                  <a:gd name="connsiteY12" fmla="*/ 1648971 h 2668139"/>
                  <a:gd name="connsiteX13" fmla="*/ 1046834 w 1590278"/>
                  <a:gd name="connsiteY13" fmla="*/ 1187069 h 2668139"/>
                  <a:gd name="connsiteX14" fmla="*/ 1046834 w 1590278"/>
                  <a:gd name="connsiteY14" fmla="*/ 1713908 h 2668139"/>
                  <a:gd name="connsiteX15" fmla="*/ 1046834 w 1590278"/>
                  <a:gd name="connsiteY15" fmla="*/ 1832245 h 2668139"/>
                  <a:gd name="connsiteX16" fmla="*/ 1046834 w 1590278"/>
                  <a:gd name="connsiteY16" fmla="*/ 2624843 h 2668139"/>
                  <a:gd name="connsiteX17" fmla="*/ 1003538 w 1590278"/>
                  <a:gd name="connsiteY17" fmla="*/ 2668139 h 2668139"/>
                  <a:gd name="connsiteX18" fmla="*/ 830357 w 1590278"/>
                  <a:gd name="connsiteY18" fmla="*/ 2668139 h 2668139"/>
                  <a:gd name="connsiteX19" fmla="*/ 787061 w 1590278"/>
                  <a:gd name="connsiteY19" fmla="*/ 2624843 h 2668139"/>
                  <a:gd name="connsiteX20" fmla="*/ 787061 w 1590278"/>
                  <a:gd name="connsiteY20" fmla="*/ 1940775 h 2668139"/>
                  <a:gd name="connsiteX21" fmla="*/ 655443 w 1590278"/>
                  <a:gd name="connsiteY21" fmla="*/ 1940775 h 2668139"/>
                  <a:gd name="connsiteX22" fmla="*/ 655443 w 1590278"/>
                  <a:gd name="connsiteY22" fmla="*/ 2624843 h 2668139"/>
                  <a:gd name="connsiteX23" fmla="*/ 612147 w 1590278"/>
                  <a:gd name="connsiteY23" fmla="*/ 2668139 h 2668139"/>
                  <a:gd name="connsiteX24" fmla="*/ 438966 w 1590278"/>
                  <a:gd name="connsiteY24" fmla="*/ 2668139 h 2668139"/>
                  <a:gd name="connsiteX25" fmla="*/ 395670 w 1590278"/>
                  <a:gd name="connsiteY25" fmla="*/ 2624843 h 2668139"/>
                  <a:gd name="connsiteX26" fmla="*/ 395670 w 1590278"/>
                  <a:gd name="connsiteY26" fmla="*/ 1832245 h 2668139"/>
                  <a:gd name="connsiteX27" fmla="*/ 395670 w 1590278"/>
                  <a:gd name="connsiteY27" fmla="*/ 1713908 h 2668139"/>
                  <a:gd name="connsiteX28" fmla="*/ 395670 w 1590278"/>
                  <a:gd name="connsiteY28" fmla="*/ 1329499 h 2668139"/>
                  <a:gd name="connsiteX29" fmla="*/ 233765 w 1590278"/>
                  <a:gd name="connsiteY29" fmla="*/ 1629191 h 2668139"/>
                  <a:gd name="connsiteX30" fmla="*/ 175093 w 1590278"/>
                  <a:gd name="connsiteY30" fmla="*/ 1646704 h 2668139"/>
                  <a:gd name="connsiteX31" fmla="*/ 22725 w 1590278"/>
                  <a:gd name="connsiteY31" fmla="*/ 1564389 h 2668139"/>
                  <a:gd name="connsiteX32" fmla="*/ 5212 w 1590278"/>
                  <a:gd name="connsiteY32" fmla="*/ 1505718 h 2668139"/>
                  <a:gd name="connsiteX33" fmla="*/ 395670 w 1590278"/>
                  <a:gd name="connsiteY33" fmla="*/ 782967 h 2668139"/>
                  <a:gd name="connsiteX34" fmla="*/ 395670 w 1590278"/>
                  <a:gd name="connsiteY34" fmla="*/ 781615 h 2668139"/>
                  <a:gd name="connsiteX35" fmla="*/ 504200 w 1590278"/>
                  <a:gd name="connsiteY35" fmla="*/ 673085 h 2668139"/>
                  <a:gd name="connsiteX36" fmla="*/ 595147 w 1590278"/>
                  <a:gd name="connsiteY36" fmla="*/ 673085 h 2668139"/>
                  <a:gd name="connsiteX37" fmla="*/ 595147 w 1590278"/>
                  <a:gd name="connsiteY37" fmla="*/ 582835 h 2668139"/>
                  <a:gd name="connsiteX38" fmla="*/ 579378 w 1590278"/>
                  <a:gd name="connsiteY38" fmla="*/ 577941 h 2668139"/>
                  <a:gd name="connsiteX39" fmla="*/ 395670 w 1590278"/>
                  <a:gd name="connsiteY39" fmla="*/ 300789 h 2668139"/>
                  <a:gd name="connsiteX40" fmla="*/ 696459 w 1590278"/>
                  <a:gd name="connsiteY40" fmla="*/ 0 h 2668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590278" h="2668139">
                    <a:moveTo>
                      <a:pt x="696459" y="0"/>
                    </a:moveTo>
                    <a:cubicBezTo>
                      <a:pt x="862580" y="0"/>
                      <a:pt x="997248" y="134668"/>
                      <a:pt x="997248" y="300789"/>
                    </a:cubicBezTo>
                    <a:cubicBezTo>
                      <a:pt x="997248" y="425380"/>
                      <a:pt x="921498" y="532278"/>
                      <a:pt x="813540" y="577941"/>
                    </a:cubicBezTo>
                    <a:lnTo>
                      <a:pt x="797770" y="582836"/>
                    </a:lnTo>
                    <a:lnTo>
                      <a:pt x="797770" y="673085"/>
                    </a:lnTo>
                    <a:lnTo>
                      <a:pt x="938304" y="673085"/>
                    </a:lnTo>
                    <a:cubicBezTo>
                      <a:pt x="968274" y="673085"/>
                      <a:pt x="995406" y="685233"/>
                      <a:pt x="1015046" y="704873"/>
                    </a:cubicBezTo>
                    <a:lnTo>
                      <a:pt x="1037967" y="738868"/>
                    </a:lnTo>
                    <a:lnTo>
                      <a:pt x="1060789" y="753442"/>
                    </a:lnTo>
                    <a:lnTo>
                      <a:pt x="1582472" y="1500202"/>
                    </a:lnTo>
                    <a:cubicBezTo>
                      <a:pt x="1596166" y="1519804"/>
                      <a:pt x="1591376" y="1546796"/>
                      <a:pt x="1571774" y="1560490"/>
                    </a:cubicBezTo>
                    <a:lnTo>
                      <a:pt x="1429805" y="1659669"/>
                    </a:lnTo>
                    <a:cubicBezTo>
                      <a:pt x="1410202" y="1673363"/>
                      <a:pt x="1383211" y="1668573"/>
                      <a:pt x="1369517" y="1648971"/>
                    </a:cubicBezTo>
                    <a:lnTo>
                      <a:pt x="1046834" y="1187069"/>
                    </a:lnTo>
                    <a:lnTo>
                      <a:pt x="1046834" y="1713908"/>
                    </a:lnTo>
                    <a:lnTo>
                      <a:pt x="1046834" y="1832245"/>
                    </a:lnTo>
                    <a:lnTo>
                      <a:pt x="1046834" y="2624843"/>
                    </a:lnTo>
                    <a:cubicBezTo>
                      <a:pt x="1046834" y="2648755"/>
                      <a:pt x="1027450" y="2668139"/>
                      <a:pt x="1003538" y="2668139"/>
                    </a:cubicBezTo>
                    <a:lnTo>
                      <a:pt x="830357" y="2668139"/>
                    </a:lnTo>
                    <a:cubicBezTo>
                      <a:pt x="806445" y="2668139"/>
                      <a:pt x="787061" y="2648755"/>
                      <a:pt x="787061" y="2624843"/>
                    </a:cubicBezTo>
                    <a:lnTo>
                      <a:pt x="787061" y="1940775"/>
                    </a:lnTo>
                    <a:lnTo>
                      <a:pt x="655443" y="1940775"/>
                    </a:lnTo>
                    <a:lnTo>
                      <a:pt x="655443" y="2624843"/>
                    </a:lnTo>
                    <a:cubicBezTo>
                      <a:pt x="655443" y="2648755"/>
                      <a:pt x="636059" y="2668139"/>
                      <a:pt x="612147" y="2668139"/>
                    </a:cubicBezTo>
                    <a:lnTo>
                      <a:pt x="438966" y="2668139"/>
                    </a:lnTo>
                    <a:cubicBezTo>
                      <a:pt x="415054" y="2668139"/>
                      <a:pt x="395670" y="2648755"/>
                      <a:pt x="395670" y="2624843"/>
                    </a:cubicBezTo>
                    <a:lnTo>
                      <a:pt x="395670" y="1832245"/>
                    </a:lnTo>
                    <a:lnTo>
                      <a:pt x="395670" y="1713908"/>
                    </a:lnTo>
                    <a:lnTo>
                      <a:pt x="395670" y="1329499"/>
                    </a:lnTo>
                    <a:lnTo>
                      <a:pt x="233765" y="1629191"/>
                    </a:lnTo>
                    <a:cubicBezTo>
                      <a:pt x="222399" y="1650229"/>
                      <a:pt x="196131" y="1658070"/>
                      <a:pt x="175093" y="1646704"/>
                    </a:cubicBezTo>
                    <a:lnTo>
                      <a:pt x="22725" y="1564389"/>
                    </a:lnTo>
                    <a:cubicBezTo>
                      <a:pt x="1687" y="1553024"/>
                      <a:pt x="-6154" y="1526756"/>
                      <a:pt x="5212" y="1505718"/>
                    </a:cubicBezTo>
                    <a:lnTo>
                      <a:pt x="395670" y="782967"/>
                    </a:lnTo>
                    <a:lnTo>
                      <a:pt x="395670" y="781615"/>
                    </a:lnTo>
                    <a:cubicBezTo>
                      <a:pt x="395670" y="721676"/>
                      <a:pt x="444261" y="673085"/>
                      <a:pt x="504200" y="673085"/>
                    </a:cubicBezTo>
                    <a:lnTo>
                      <a:pt x="595147" y="673085"/>
                    </a:lnTo>
                    <a:lnTo>
                      <a:pt x="595147" y="582835"/>
                    </a:lnTo>
                    <a:lnTo>
                      <a:pt x="579378" y="577941"/>
                    </a:lnTo>
                    <a:cubicBezTo>
                      <a:pt x="471421" y="532278"/>
                      <a:pt x="395670" y="425380"/>
                      <a:pt x="395670" y="300789"/>
                    </a:cubicBezTo>
                    <a:cubicBezTo>
                      <a:pt x="395670" y="134668"/>
                      <a:pt x="530338" y="0"/>
                      <a:pt x="696459" y="0"/>
                    </a:cubicBezTo>
                    <a:close/>
                  </a:path>
                </a:pathLst>
              </a:custGeom>
              <a:solidFill>
                <a:srgbClr val="7030A0"/>
              </a:solidFill>
              <a:ln>
                <a:solidFill>
                  <a:schemeClr val="tx1"/>
                </a:solidFill>
              </a:ln>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36" name="Freeform 35">
                <a:extLst>
                  <a:ext uri="{FF2B5EF4-FFF2-40B4-BE49-F238E27FC236}">
                    <a16:creationId xmlns:a16="http://schemas.microsoft.com/office/drawing/2014/main" id="{4C110D3B-A86F-E943-BB91-E0E0BE840576}"/>
                  </a:ext>
                </a:extLst>
              </p:cNvPr>
              <p:cNvSpPr/>
              <p:nvPr/>
            </p:nvSpPr>
            <p:spPr>
              <a:xfrm>
                <a:off x="10638565" y="4417383"/>
                <a:ext cx="445914" cy="748146"/>
              </a:xfrm>
              <a:custGeom>
                <a:avLst/>
                <a:gdLst>
                  <a:gd name="connsiteX0" fmla="*/ 696459 w 1590278"/>
                  <a:gd name="connsiteY0" fmla="*/ 0 h 2668139"/>
                  <a:gd name="connsiteX1" fmla="*/ 997248 w 1590278"/>
                  <a:gd name="connsiteY1" fmla="*/ 300789 h 2668139"/>
                  <a:gd name="connsiteX2" fmla="*/ 813540 w 1590278"/>
                  <a:gd name="connsiteY2" fmla="*/ 577941 h 2668139"/>
                  <a:gd name="connsiteX3" fmla="*/ 797770 w 1590278"/>
                  <a:gd name="connsiteY3" fmla="*/ 582836 h 2668139"/>
                  <a:gd name="connsiteX4" fmla="*/ 797770 w 1590278"/>
                  <a:gd name="connsiteY4" fmla="*/ 673085 h 2668139"/>
                  <a:gd name="connsiteX5" fmla="*/ 938304 w 1590278"/>
                  <a:gd name="connsiteY5" fmla="*/ 673085 h 2668139"/>
                  <a:gd name="connsiteX6" fmla="*/ 1015046 w 1590278"/>
                  <a:gd name="connsiteY6" fmla="*/ 704873 h 2668139"/>
                  <a:gd name="connsiteX7" fmla="*/ 1037967 w 1590278"/>
                  <a:gd name="connsiteY7" fmla="*/ 738868 h 2668139"/>
                  <a:gd name="connsiteX8" fmla="*/ 1060789 w 1590278"/>
                  <a:gd name="connsiteY8" fmla="*/ 753442 h 2668139"/>
                  <a:gd name="connsiteX9" fmla="*/ 1582472 w 1590278"/>
                  <a:gd name="connsiteY9" fmla="*/ 1500202 h 2668139"/>
                  <a:gd name="connsiteX10" fmla="*/ 1571774 w 1590278"/>
                  <a:gd name="connsiteY10" fmla="*/ 1560490 h 2668139"/>
                  <a:gd name="connsiteX11" fmla="*/ 1429805 w 1590278"/>
                  <a:gd name="connsiteY11" fmla="*/ 1659669 h 2668139"/>
                  <a:gd name="connsiteX12" fmla="*/ 1369517 w 1590278"/>
                  <a:gd name="connsiteY12" fmla="*/ 1648971 h 2668139"/>
                  <a:gd name="connsiteX13" fmla="*/ 1046834 w 1590278"/>
                  <a:gd name="connsiteY13" fmla="*/ 1187069 h 2668139"/>
                  <a:gd name="connsiteX14" fmla="*/ 1046834 w 1590278"/>
                  <a:gd name="connsiteY14" fmla="*/ 1713908 h 2668139"/>
                  <a:gd name="connsiteX15" fmla="*/ 1046834 w 1590278"/>
                  <a:gd name="connsiteY15" fmla="*/ 1832245 h 2668139"/>
                  <a:gd name="connsiteX16" fmla="*/ 1046834 w 1590278"/>
                  <a:gd name="connsiteY16" fmla="*/ 2624843 h 2668139"/>
                  <a:gd name="connsiteX17" fmla="*/ 1003538 w 1590278"/>
                  <a:gd name="connsiteY17" fmla="*/ 2668139 h 2668139"/>
                  <a:gd name="connsiteX18" fmla="*/ 830357 w 1590278"/>
                  <a:gd name="connsiteY18" fmla="*/ 2668139 h 2668139"/>
                  <a:gd name="connsiteX19" fmla="*/ 787061 w 1590278"/>
                  <a:gd name="connsiteY19" fmla="*/ 2624843 h 2668139"/>
                  <a:gd name="connsiteX20" fmla="*/ 787061 w 1590278"/>
                  <a:gd name="connsiteY20" fmla="*/ 1940775 h 2668139"/>
                  <a:gd name="connsiteX21" fmla="*/ 655443 w 1590278"/>
                  <a:gd name="connsiteY21" fmla="*/ 1940775 h 2668139"/>
                  <a:gd name="connsiteX22" fmla="*/ 655443 w 1590278"/>
                  <a:gd name="connsiteY22" fmla="*/ 2624843 h 2668139"/>
                  <a:gd name="connsiteX23" fmla="*/ 612147 w 1590278"/>
                  <a:gd name="connsiteY23" fmla="*/ 2668139 h 2668139"/>
                  <a:gd name="connsiteX24" fmla="*/ 438966 w 1590278"/>
                  <a:gd name="connsiteY24" fmla="*/ 2668139 h 2668139"/>
                  <a:gd name="connsiteX25" fmla="*/ 395670 w 1590278"/>
                  <a:gd name="connsiteY25" fmla="*/ 2624843 h 2668139"/>
                  <a:gd name="connsiteX26" fmla="*/ 395670 w 1590278"/>
                  <a:gd name="connsiteY26" fmla="*/ 1832245 h 2668139"/>
                  <a:gd name="connsiteX27" fmla="*/ 395670 w 1590278"/>
                  <a:gd name="connsiteY27" fmla="*/ 1713908 h 2668139"/>
                  <a:gd name="connsiteX28" fmla="*/ 395670 w 1590278"/>
                  <a:gd name="connsiteY28" fmla="*/ 1329499 h 2668139"/>
                  <a:gd name="connsiteX29" fmla="*/ 233765 w 1590278"/>
                  <a:gd name="connsiteY29" fmla="*/ 1629191 h 2668139"/>
                  <a:gd name="connsiteX30" fmla="*/ 175093 w 1590278"/>
                  <a:gd name="connsiteY30" fmla="*/ 1646704 h 2668139"/>
                  <a:gd name="connsiteX31" fmla="*/ 22725 w 1590278"/>
                  <a:gd name="connsiteY31" fmla="*/ 1564389 h 2668139"/>
                  <a:gd name="connsiteX32" fmla="*/ 5212 w 1590278"/>
                  <a:gd name="connsiteY32" fmla="*/ 1505718 h 2668139"/>
                  <a:gd name="connsiteX33" fmla="*/ 395670 w 1590278"/>
                  <a:gd name="connsiteY33" fmla="*/ 782967 h 2668139"/>
                  <a:gd name="connsiteX34" fmla="*/ 395670 w 1590278"/>
                  <a:gd name="connsiteY34" fmla="*/ 781615 h 2668139"/>
                  <a:gd name="connsiteX35" fmla="*/ 504200 w 1590278"/>
                  <a:gd name="connsiteY35" fmla="*/ 673085 h 2668139"/>
                  <a:gd name="connsiteX36" fmla="*/ 595147 w 1590278"/>
                  <a:gd name="connsiteY36" fmla="*/ 673085 h 2668139"/>
                  <a:gd name="connsiteX37" fmla="*/ 595147 w 1590278"/>
                  <a:gd name="connsiteY37" fmla="*/ 582835 h 2668139"/>
                  <a:gd name="connsiteX38" fmla="*/ 579378 w 1590278"/>
                  <a:gd name="connsiteY38" fmla="*/ 577941 h 2668139"/>
                  <a:gd name="connsiteX39" fmla="*/ 395670 w 1590278"/>
                  <a:gd name="connsiteY39" fmla="*/ 300789 h 2668139"/>
                  <a:gd name="connsiteX40" fmla="*/ 696459 w 1590278"/>
                  <a:gd name="connsiteY40" fmla="*/ 0 h 2668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590278" h="2668139">
                    <a:moveTo>
                      <a:pt x="696459" y="0"/>
                    </a:moveTo>
                    <a:cubicBezTo>
                      <a:pt x="862580" y="0"/>
                      <a:pt x="997248" y="134668"/>
                      <a:pt x="997248" y="300789"/>
                    </a:cubicBezTo>
                    <a:cubicBezTo>
                      <a:pt x="997248" y="425380"/>
                      <a:pt x="921498" y="532278"/>
                      <a:pt x="813540" y="577941"/>
                    </a:cubicBezTo>
                    <a:lnTo>
                      <a:pt x="797770" y="582836"/>
                    </a:lnTo>
                    <a:lnTo>
                      <a:pt x="797770" y="673085"/>
                    </a:lnTo>
                    <a:lnTo>
                      <a:pt x="938304" y="673085"/>
                    </a:lnTo>
                    <a:cubicBezTo>
                      <a:pt x="968274" y="673085"/>
                      <a:pt x="995406" y="685233"/>
                      <a:pt x="1015046" y="704873"/>
                    </a:cubicBezTo>
                    <a:lnTo>
                      <a:pt x="1037967" y="738868"/>
                    </a:lnTo>
                    <a:lnTo>
                      <a:pt x="1060789" y="753442"/>
                    </a:lnTo>
                    <a:lnTo>
                      <a:pt x="1582472" y="1500202"/>
                    </a:lnTo>
                    <a:cubicBezTo>
                      <a:pt x="1596166" y="1519804"/>
                      <a:pt x="1591376" y="1546796"/>
                      <a:pt x="1571774" y="1560490"/>
                    </a:cubicBezTo>
                    <a:lnTo>
                      <a:pt x="1429805" y="1659669"/>
                    </a:lnTo>
                    <a:cubicBezTo>
                      <a:pt x="1410202" y="1673363"/>
                      <a:pt x="1383211" y="1668573"/>
                      <a:pt x="1369517" y="1648971"/>
                    </a:cubicBezTo>
                    <a:lnTo>
                      <a:pt x="1046834" y="1187069"/>
                    </a:lnTo>
                    <a:lnTo>
                      <a:pt x="1046834" y="1713908"/>
                    </a:lnTo>
                    <a:lnTo>
                      <a:pt x="1046834" y="1832245"/>
                    </a:lnTo>
                    <a:lnTo>
                      <a:pt x="1046834" y="2624843"/>
                    </a:lnTo>
                    <a:cubicBezTo>
                      <a:pt x="1046834" y="2648755"/>
                      <a:pt x="1027450" y="2668139"/>
                      <a:pt x="1003538" y="2668139"/>
                    </a:cubicBezTo>
                    <a:lnTo>
                      <a:pt x="830357" y="2668139"/>
                    </a:lnTo>
                    <a:cubicBezTo>
                      <a:pt x="806445" y="2668139"/>
                      <a:pt x="787061" y="2648755"/>
                      <a:pt x="787061" y="2624843"/>
                    </a:cubicBezTo>
                    <a:lnTo>
                      <a:pt x="787061" y="1940775"/>
                    </a:lnTo>
                    <a:lnTo>
                      <a:pt x="655443" y="1940775"/>
                    </a:lnTo>
                    <a:lnTo>
                      <a:pt x="655443" y="2624843"/>
                    </a:lnTo>
                    <a:cubicBezTo>
                      <a:pt x="655443" y="2648755"/>
                      <a:pt x="636059" y="2668139"/>
                      <a:pt x="612147" y="2668139"/>
                    </a:cubicBezTo>
                    <a:lnTo>
                      <a:pt x="438966" y="2668139"/>
                    </a:lnTo>
                    <a:cubicBezTo>
                      <a:pt x="415054" y="2668139"/>
                      <a:pt x="395670" y="2648755"/>
                      <a:pt x="395670" y="2624843"/>
                    </a:cubicBezTo>
                    <a:lnTo>
                      <a:pt x="395670" y="1832245"/>
                    </a:lnTo>
                    <a:lnTo>
                      <a:pt x="395670" y="1713908"/>
                    </a:lnTo>
                    <a:lnTo>
                      <a:pt x="395670" y="1329499"/>
                    </a:lnTo>
                    <a:lnTo>
                      <a:pt x="233765" y="1629191"/>
                    </a:lnTo>
                    <a:cubicBezTo>
                      <a:pt x="222399" y="1650229"/>
                      <a:pt x="196131" y="1658070"/>
                      <a:pt x="175093" y="1646704"/>
                    </a:cubicBezTo>
                    <a:lnTo>
                      <a:pt x="22725" y="1564389"/>
                    </a:lnTo>
                    <a:cubicBezTo>
                      <a:pt x="1687" y="1553024"/>
                      <a:pt x="-6154" y="1526756"/>
                      <a:pt x="5212" y="1505718"/>
                    </a:cubicBezTo>
                    <a:lnTo>
                      <a:pt x="395670" y="782967"/>
                    </a:lnTo>
                    <a:lnTo>
                      <a:pt x="395670" y="781615"/>
                    </a:lnTo>
                    <a:cubicBezTo>
                      <a:pt x="395670" y="721676"/>
                      <a:pt x="444261" y="673085"/>
                      <a:pt x="504200" y="673085"/>
                    </a:cubicBezTo>
                    <a:lnTo>
                      <a:pt x="595147" y="673085"/>
                    </a:lnTo>
                    <a:lnTo>
                      <a:pt x="595147" y="582835"/>
                    </a:lnTo>
                    <a:lnTo>
                      <a:pt x="579378" y="577941"/>
                    </a:lnTo>
                    <a:cubicBezTo>
                      <a:pt x="471421" y="532278"/>
                      <a:pt x="395670" y="425380"/>
                      <a:pt x="395670" y="300789"/>
                    </a:cubicBezTo>
                    <a:cubicBezTo>
                      <a:pt x="395670" y="134668"/>
                      <a:pt x="530338" y="0"/>
                      <a:pt x="696459" y="0"/>
                    </a:cubicBezTo>
                    <a:close/>
                  </a:path>
                </a:pathLst>
              </a:custGeom>
              <a:solidFill>
                <a:schemeClr val="accent6"/>
              </a:solidFill>
              <a:ln>
                <a:solidFill>
                  <a:schemeClr val="tx1"/>
                </a:solidFill>
              </a:ln>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38" name="Freeform 37">
                <a:extLst>
                  <a:ext uri="{FF2B5EF4-FFF2-40B4-BE49-F238E27FC236}">
                    <a16:creationId xmlns:a16="http://schemas.microsoft.com/office/drawing/2014/main" id="{618F45E0-8E86-0C43-9C82-D699253CEA8C}"/>
                  </a:ext>
                </a:extLst>
              </p:cNvPr>
              <p:cNvSpPr/>
              <p:nvPr/>
            </p:nvSpPr>
            <p:spPr>
              <a:xfrm>
                <a:off x="10081143" y="4274714"/>
                <a:ext cx="445914" cy="748146"/>
              </a:xfrm>
              <a:custGeom>
                <a:avLst/>
                <a:gdLst>
                  <a:gd name="connsiteX0" fmla="*/ 696459 w 1590278"/>
                  <a:gd name="connsiteY0" fmla="*/ 0 h 2668139"/>
                  <a:gd name="connsiteX1" fmla="*/ 997248 w 1590278"/>
                  <a:gd name="connsiteY1" fmla="*/ 300789 h 2668139"/>
                  <a:gd name="connsiteX2" fmla="*/ 813540 w 1590278"/>
                  <a:gd name="connsiteY2" fmla="*/ 577941 h 2668139"/>
                  <a:gd name="connsiteX3" fmla="*/ 797770 w 1590278"/>
                  <a:gd name="connsiteY3" fmla="*/ 582836 h 2668139"/>
                  <a:gd name="connsiteX4" fmla="*/ 797770 w 1590278"/>
                  <a:gd name="connsiteY4" fmla="*/ 673085 h 2668139"/>
                  <a:gd name="connsiteX5" fmla="*/ 938304 w 1590278"/>
                  <a:gd name="connsiteY5" fmla="*/ 673085 h 2668139"/>
                  <a:gd name="connsiteX6" fmla="*/ 1015046 w 1590278"/>
                  <a:gd name="connsiteY6" fmla="*/ 704873 h 2668139"/>
                  <a:gd name="connsiteX7" fmla="*/ 1037967 w 1590278"/>
                  <a:gd name="connsiteY7" fmla="*/ 738868 h 2668139"/>
                  <a:gd name="connsiteX8" fmla="*/ 1060789 w 1590278"/>
                  <a:gd name="connsiteY8" fmla="*/ 753442 h 2668139"/>
                  <a:gd name="connsiteX9" fmla="*/ 1582472 w 1590278"/>
                  <a:gd name="connsiteY9" fmla="*/ 1500202 h 2668139"/>
                  <a:gd name="connsiteX10" fmla="*/ 1571774 w 1590278"/>
                  <a:gd name="connsiteY10" fmla="*/ 1560490 h 2668139"/>
                  <a:gd name="connsiteX11" fmla="*/ 1429805 w 1590278"/>
                  <a:gd name="connsiteY11" fmla="*/ 1659669 h 2668139"/>
                  <a:gd name="connsiteX12" fmla="*/ 1369517 w 1590278"/>
                  <a:gd name="connsiteY12" fmla="*/ 1648971 h 2668139"/>
                  <a:gd name="connsiteX13" fmla="*/ 1046834 w 1590278"/>
                  <a:gd name="connsiteY13" fmla="*/ 1187069 h 2668139"/>
                  <a:gd name="connsiteX14" fmla="*/ 1046834 w 1590278"/>
                  <a:gd name="connsiteY14" fmla="*/ 1713908 h 2668139"/>
                  <a:gd name="connsiteX15" fmla="*/ 1046834 w 1590278"/>
                  <a:gd name="connsiteY15" fmla="*/ 1832245 h 2668139"/>
                  <a:gd name="connsiteX16" fmla="*/ 1046834 w 1590278"/>
                  <a:gd name="connsiteY16" fmla="*/ 2624843 h 2668139"/>
                  <a:gd name="connsiteX17" fmla="*/ 1003538 w 1590278"/>
                  <a:gd name="connsiteY17" fmla="*/ 2668139 h 2668139"/>
                  <a:gd name="connsiteX18" fmla="*/ 830357 w 1590278"/>
                  <a:gd name="connsiteY18" fmla="*/ 2668139 h 2668139"/>
                  <a:gd name="connsiteX19" fmla="*/ 787061 w 1590278"/>
                  <a:gd name="connsiteY19" fmla="*/ 2624843 h 2668139"/>
                  <a:gd name="connsiteX20" fmla="*/ 787061 w 1590278"/>
                  <a:gd name="connsiteY20" fmla="*/ 1940775 h 2668139"/>
                  <a:gd name="connsiteX21" fmla="*/ 655443 w 1590278"/>
                  <a:gd name="connsiteY21" fmla="*/ 1940775 h 2668139"/>
                  <a:gd name="connsiteX22" fmla="*/ 655443 w 1590278"/>
                  <a:gd name="connsiteY22" fmla="*/ 2624843 h 2668139"/>
                  <a:gd name="connsiteX23" fmla="*/ 612147 w 1590278"/>
                  <a:gd name="connsiteY23" fmla="*/ 2668139 h 2668139"/>
                  <a:gd name="connsiteX24" fmla="*/ 438966 w 1590278"/>
                  <a:gd name="connsiteY24" fmla="*/ 2668139 h 2668139"/>
                  <a:gd name="connsiteX25" fmla="*/ 395670 w 1590278"/>
                  <a:gd name="connsiteY25" fmla="*/ 2624843 h 2668139"/>
                  <a:gd name="connsiteX26" fmla="*/ 395670 w 1590278"/>
                  <a:gd name="connsiteY26" fmla="*/ 1832245 h 2668139"/>
                  <a:gd name="connsiteX27" fmla="*/ 395670 w 1590278"/>
                  <a:gd name="connsiteY27" fmla="*/ 1713908 h 2668139"/>
                  <a:gd name="connsiteX28" fmla="*/ 395670 w 1590278"/>
                  <a:gd name="connsiteY28" fmla="*/ 1329499 h 2668139"/>
                  <a:gd name="connsiteX29" fmla="*/ 233765 w 1590278"/>
                  <a:gd name="connsiteY29" fmla="*/ 1629191 h 2668139"/>
                  <a:gd name="connsiteX30" fmla="*/ 175093 w 1590278"/>
                  <a:gd name="connsiteY30" fmla="*/ 1646704 h 2668139"/>
                  <a:gd name="connsiteX31" fmla="*/ 22725 w 1590278"/>
                  <a:gd name="connsiteY31" fmla="*/ 1564389 h 2668139"/>
                  <a:gd name="connsiteX32" fmla="*/ 5212 w 1590278"/>
                  <a:gd name="connsiteY32" fmla="*/ 1505718 h 2668139"/>
                  <a:gd name="connsiteX33" fmla="*/ 395670 w 1590278"/>
                  <a:gd name="connsiteY33" fmla="*/ 782967 h 2668139"/>
                  <a:gd name="connsiteX34" fmla="*/ 395670 w 1590278"/>
                  <a:gd name="connsiteY34" fmla="*/ 781615 h 2668139"/>
                  <a:gd name="connsiteX35" fmla="*/ 504200 w 1590278"/>
                  <a:gd name="connsiteY35" fmla="*/ 673085 h 2668139"/>
                  <a:gd name="connsiteX36" fmla="*/ 595147 w 1590278"/>
                  <a:gd name="connsiteY36" fmla="*/ 673085 h 2668139"/>
                  <a:gd name="connsiteX37" fmla="*/ 595147 w 1590278"/>
                  <a:gd name="connsiteY37" fmla="*/ 582835 h 2668139"/>
                  <a:gd name="connsiteX38" fmla="*/ 579378 w 1590278"/>
                  <a:gd name="connsiteY38" fmla="*/ 577941 h 2668139"/>
                  <a:gd name="connsiteX39" fmla="*/ 395670 w 1590278"/>
                  <a:gd name="connsiteY39" fmla="*/ 300789 h 2668139"/>
                  <a:gd name="connsiteX40" fmla="*/ 696459 w 1590278"/>
                  <a:gd name="connsiteY40" fmla="*/ 0 h 2668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590278" h="2668139">
                    <a:moveTo>
                      <a:pt x="696459" y="0"/>
                    </a:moveTo>
                    <a:cubicBezTo>
                      <a:pt x="862580" y="0"/>
                      <a:pt x="997248" y="134668"/>
                      <a:pt x="997248" y="300789"/>
                    </a:cubicBezTo>
                    <a:cubicBezTo>
                      <a:pt x="997248" y="425380"/>
                      <a:pt x="921498" y="532278"/>
                      <a:pt x="813540" y="577941"/>
                    </a:cubicBezTo>
                    <a:lnTo>
                      <a:pt x="797770" y="582836"/>
                    </a:lnTo>
                    <a:lnTo>
                      <a:pt x="797770" y="673085"/>
                    </a:lnTo>
                    <a:lnTo>
                      <a:pt x="938304" y="673085"/>
                    </a:lnTo>
                    <a:cubicBezTo>
                      <a:pt x="968274" y="673085"/>
                      <a:pt x="995406" y="685233"/>
                      <a:pt x="1015046" y="704873"/>
                    </a:cubicBezTo>
                    <a:lnTo>
                      <a:pt x="1037967" y="738868"/>
                    </a:lnTo>
                    <a:lnTo>
                      <a:pt x="1060789" y="753442"/>
                    </a:lnTo>
                    <a:lnTo>
                      <a:pt x="1582472" y="1500202"/>
                    </a:lnTo>
                    <a:cubicBezTo>
                      <a:pt x="1596166" y="1519804"/>
                      <a:pt x="1591376" y="1546796"/>
                      <a:pt x="1571774" y="1560490"/>
                    </a:cubicBezTo>
                    <a:lnTo>
                      <a:pt x="1429805" y="1659669"/>
                    </a:lnTo>
                    <a:cubicBezTo>
                      <a:pt x="1410202" y="1673363"/>
                      <a:pt x="1383211" y="1668573"/>
                      <a:pt x="1369517" y="1648971"/>
                    </a:cubicBezTo>
                    <a:lnTo>
                      <a:pt x="1046834" y="1187069"/>
                    </a:lnTo>
                    <a:lnTo>
                      <a:pt x="1046834" y="1713908"/>
                    </a:lnTo>
                    <a:lnTo>
                      <a:pt x="1046834" y="1832245"/>
                    </a:lnTo>
                    <a:lnTo>
                      <a:pt x="1046834" y="2624843"/>
                    </a:lnTo>
                    <a:cubicBezTo>
                      <a:pt x="1046834" y="2648755"/>
                      <a:pt x="1027450" y="2668139"/>
                      <a:pt x="1003538" y="2668139"/>
                    </a:cubicBezTo>
                    <a:lnTo>
                      <a:pt x="830357" y="2668139"/>
                    </a:lnTo>
                    <a:cubicBezTo>
                      <a:pt x="806445" y="2668139"/>
                      <a:pt x="787061" y="2648755"/>
                      <a:pt x="787061" y="2624843"/>
                    </a:cubicBezTo>
                    <a:lnTo>
                      <a:pt x="787061" y="1940775"/>
                    </a:lnTo>
                    <a:lnTo>
                      <a:pt x="655443" y="1940775"/>
                    </a:lnTo>
                    <a:lnTo>
                      <a:pt x="655443" y="2624843"/>
                    </a:lnTo>
                    <a:cubicBezTo>
                      <a:pt x="655443" y="2648755"/>
                      <a:pt x="636059" y="2668139"/>
                      <a:pt x="612147" y="2668139"/>
                    </a:cubicBezTo>
                    <a:lnTo>
                      <a:pt x="438966" y="2668139"/>
                    </a:lnTo>
                    <a:cubicBezTo>
                      <a:pt x="415054" y="2668139"/>
                      <a:pt x="395670" y="2648755"/>
                      <a:pt x="395670" y="2624843"/>
                    </a:cubicBezTo>
                    <a:lnTo>
                      <a:pt x="395670" y="1832245"/>
                    </a:lnTo>
                    <a:lnTo>
                      <a:pt x="395670" y="1713908"/>
                    </a:lnTo>
                    <a:lnTo>
                      <a:pt x="395670" y="1329499"/>
                    </a:lnTo>
                    <a:lnTo>
                      <a:pt x="233765" y="1629191"/>
                    </a:lnTo>
                    <a:cubicBezTo>
                      <a:pt x="222399" y="1650229"/>
                      <a:pt x="196131" y="1658070"/>
                      <a:pt x="175093" y="1646704"/>
                    </a:cubicBezTo>
                    <a:lnTo>
                      <a:pt x="22725" y="1564389"/>
                    </a:lnTo>
                    <a:cubicBezTo>
                      <a:pt x="1687" y="1553024"/>
                      <a:pt x="-6154" y="1526756"/>
                      <a:pt x="5212" y="1505718"/>
                    </a:cubicBezTo>
                    <a:lnTo>
                      <a:pt x="395670" y="782967"/>
                    </a:lnTo>
                    <a:lnTo>
                      <a:pt x="395670" y="781615"/>
                    </a:lnTo>
                    <a:cubicBezTo>
                      <a:pt x="395670" y="721676"/>
                      <a:pt x="444261" y="673085"/>
                      <a:pt x="504200" y="673085"/>
                    </a:cubicBezTo>
                    <a:lnTo>
                      <a:pt x="595147" y="673085"/>
                    </a:lnTo>
                    <a:lnTo>
                      <a:pt x="595147" y="582835"/>
                    </a:lnTo>
                    <a:lnTo>
                      <a:pt x="579378" y="577941"/>
                    </a:lnTo>
                    <a:cubicBezTo>
                      <a:pt x="471421" y="532278"/>
                      <a:pt x="395670" y="425380"/>
                      <a:pt x="395670" y="300789"/>
                    </a:cubicBezTo>
                    <a:cubicBezTo>
                      <a:pt x="395670" y="134668"/>
                      <a:pt x="530338" y="0"/>
                      <a:pt x="696459" y="0"/>
                    </a:cubicBezTo>
                    <a:close/>
                  </a:path>
                </a:pathLst>
              </a:custGeom>
              <a:solidFill>
                <a:schemeClr val="accent4"/>
              </a:solidFill>
              <a:ln>
                <a:solidFill>
                  <a:schemeClr val="tx1"/>
                </a:solidFill>
              </a:ln>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grpSp>
        <p:sp>
          <p:nvSpPr>
            <p:cNvPr id="55" name="TextBox 54">
              <a:extLst>
                <a:ext uri="{FF2B5EF4-FFF2-40B4-BE49-F238E27FC236}">
                  <a16:creationId xmlns:a16="http://schemas.microsoft.com/office/drawing/2014/main" id="{7E69E9E7-1068-7E43-9D2E-A4D0DF8BD96A}"/>
                </a:ext>
              </a:extLst>
            </p:cNvPr>
            <p:cNvSpPr txBox="1"/>
            <p:nvPr/>
          </p:nvSpPr>
          <p:spPr>
            <a:xfrm>
              <a:off x="9779508" y="3290580"/>
              <a:ext cx="880369" cy="369332"/>
            </a:xfrm>
            <a:prstGeom prst="rect">
              <a:avLst/>
            </a:prstGeom>
          </p:spPr>
          <p:txBody>
            <a:bodyPr wrap="none" rtlCol="0">
              <a:spAutoFit/>
            </a:bodyPr>
            <a:lstStyle/>
            <a:p>
              <a:r>
                <a:rPr lang="en-US" dirty="0"/>
                <a:t>Rec. 1</a:t>
              </a:r>
            </a:p>
          </p:txBody>
        </p:sp>
      </p:grpSp>
    </p:spTree>
    <p:extLst>
      <p:ext uri="{BB962C8B-B14F-4D97-AF65-F5344CB8AC3E}">
        <p14:creationId xmlns:p14="http://schemas.microsoft.com/office/powerpoint/2010/main" val="16293397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Group By </a:t>
            </a:r>
            <a:r>
              <a:rPr lang="mr-IN" dirty="0"/>
              <a:t>–</a:t>
            </a:r>
            <a:r>
              <a:rPr lang="en-US" dirty="0"/>
              <a:t> manipulating granularity</a:t>
            </a:r>
            <a:endParaRPr lang="en-US" b="1" dirty="0"/>
          </a:p>
        </p:txBody>
      </p:sp>
      <p:sp>
        <p:nvSpPr>
          <p:cNvPr id="43" name="TextBox 42"/>
          <p:cNvSpPr txBox="1"/>
          <p:nvPr/>
        </p:nvSpPr>
        <p:spPr>
          <a:xfrm>
            <a:off x="820411" y="1414118"/>
            <a:ext cx="595035" cy="369332"/>
          </a:xfrm>
          <a:prstGeom prst="rect">
            <a:avLst/>
          </a:prstGeom>
        </p:spPr>
        <p:txBody>
          <a:bodyPr wrap="none" rtlCol="0">
            <a:spAutoFit/>
          </a:bodyPr>
          <a:lstStyle/>
          <a:p>
            <a:r>
              <a:rPr lang="en-US"/>
              <a:t>Key</a:t>
            </a:r>
          </a:p>
        </p:txBody>
      </p:sp>
      <p:sp>
        <p:nvSpPr>
          <p:cNvPr id="44" name="TextBox 43"/>
          <p:cNvSpPr txBox="1"/>
          <p:nvPr/>
        </p:nvSpPr>
        <p:spPr>
          <a:xfrm>
            <a:off x="1348771" y="1414118"/>
            <a:ext cx="748923" cy="369332"/>
          </a:xfrm>
          <a:prstGeom prst="rect">
            <a:avLst/>
          </a:prstGeom>
        </p:spPr>
        <p:txBody>
          <a:bodyPr wrap="none" rtlCol="0">
            <a:spAutoFit/>
          </a:bodyPr>
          <a:lstStyle/>
          <a:p>
            <a:r>
              <a:rPr lang="en-US"/>
              <a:t>Data</a:t>
            </a:r>
          </a:p>
        </p:txBody>
      </p:sp>
      <p:grpSp>
        <p:nvGrpSpPr>
          <p:cNvPr id="72" name="Group 71"/>
          <p:cNvGrpSpPr/>
          <p:nvPr/>
        </p:nvGrpSpPr>
        <p:grpSpPr>
          <a:xfrm>
            <a:off x="3598181" y="1753929"/>
            <a:ext cx="1036330" cy="407773"/>
            <a:chOff x="931566" y="1442351"/>
            <a:chExt cx="1036330" cy="407773"/>
          </a:xfrm>
        </p:grpSpPr>
        <p:sp>
          <p:nvSpPr>
            <p:cNvPr id="73" name="Rectangle 72"/>
            <p:cNvSpPr/>
            <p:nvPr/>
          </p:nvSpPr>
          <p:spPr>
            <a:xfrm>
              <a:off x="931566" y="1442351"/>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A</a:t>
              </a:r>
            </a:p>
          </p:txBody>
        </p:sp>
        <p:sp>
          <p:nvSpPr>
            <p:cNvPr id="74" name="Rectangle 73"/>
            <p:cNvSpPr/>
            <p:nvPr/>
          </p:nvSpPr>
          <p:spPr>
            <a:xfrm>
              <a:off x="1474491" y="1442351"/>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3</a:t>
              </a:r>
            </a:p>
          </p:txBody>
        </p:sp>
      </p:grpSp>
      <p:grpSp>
        <p:nvGrpSpPr>
          <p:cNvPr id="75" name="Group 74"/>
          <p:cNvGrpSpPr/>
          <p:nvPr/>
        </p:nvGrpSpPr>
        <p:grpSpPr>
          <a:xfrm>
            <a:off x="3598181" y="2233540"/>
            <a:ext cx="1036330" cy="407773"/>
            <a:chOff x="931566" y="3042551"/>
            <a:chExt cx="1036330" cy="407773"/>
          </a:xfrm>
        </p:grpSpPr>
        <p:sp>
          <p:nvSpPr>
            <p:cNvPr id="76" name="Rectangle 75"/>
            <p:cNvSpPr/>
            <p:nvPr/>
          </p:nvSpPr>
          <p:spPr>
            <a:xfrm>
              <a:off x="931566" y="3042551"/>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A</a:t>
              </a:r>
            </a:p>
          </p:txBody>
        </p:sp>
        <p:sp>
          <p:nvSpPr>
            <p:cNvPr id="77" name="Rectangle 76"/>
            <p:cNvSpPr/>
            <p:nvPr/>
          </p:nvSpPr>
          <p:spPr>
            <a:xfrm>
              <a:off x="1474491" y="3042551"/>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1</a:t>
              </a:r>
            </a:p>
          </p:txBody>
        </p:sp>
      </p:grpSp>
      <p:grpSp>
        <p:nvGrpSpPr>
          <p:cNvPr id="78" name="Group 77"/>
          <p:cNvGrpSpPr/>
          <p:nvPr/>
        </p:nvGrpSpPr>
        <p:grpSpPr>
          <a:xfrm>
            <a:off x="3598181" y="2713151"/>
            <a:ext cx="1036330" cy="407773"/>
            <a:chOff x="931566" y="3042551"/>
            <a:chExt cx="1036330" cy="407773"/>
          </a:xfrm>
        </p:grpSpPr>
        <p:sp>
          <p:nvSpPr>
            <p:cNvPr id="79" name="Rectangle 78"/>
            <p:cNvSpPr/>
            <p:nvPr/>
          </p:nvSpPr>
          <p:spPr>
            <a:xfrm>
              <a:off x="931566" y="3042551"/>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A</a:t>
              </a:r>
            </a:p>
          </p:txBody>
        </p:sp>
        <p:sp>
          <p:nvSpPr>
            <p:cNvPr id="80" name="Rectangle 79"/>
            <p:cNvSpPr/>
            <p:nvPr/>
          </p:nvSpPr>
          <p:spPr>
            <a:xfrm>
              <a:off x="1474491" y="3042551"/>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2</a:t>
              </a:r>
            </a:p>
          </p:txBody>
        </p:sp>
      </p:grpSp>
      <p:grpSp>
        <p:nvGrpSpPr>
          <p:cNvPr id="83" name="Group 82"/>
          <p:cNvGrpSpPr/>
          <p:nvPr/>
        </p:nvGrpSpPr>
        <p:grpSpPr>
          <a:xfrm>
            <a:off x="922041" y="1846263"/>
            <a:ext cx="1036330" cy="407773"/>
            <a:chOff x="922041" y="1846263"/>
            <a:chExt cx="1036330" cy="407773"/>
          </a:xfrm>
        </p:grpSpPr>
        <p:sp>
          <p:nvSpPr>
            <p:cNvPr id="84" name="Rectangle 83"/>
            <p:cNvSpPr/>
            <p:nvPr/>
          </p:nvSpPr>
          <p:spPr>
            <a:xfrm>
              <a:off x="922041" y="18462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A</a:t>
              </a:r>
            </a:p>
          </p:txBody>
        </p:sp>
        <p:sp>
          <p:nvSpPr>
            <p:cNvPr id="85" name="Rectangle 84"/>
            <p:cNvSpPr/>
            <p:nvPr/>
          </p:nvSpPr>
          <p:spPr>
            <a:xfrm>
              <a:off x="1464966" y="18462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3</a:t>
              </a:r>
            </a:p>
          </p:txBody>
        </p:sp>
      </p:grpSp>
      <p:grpSp>
        <p:nvGrpSpPr>
          <p:cNvPr id="86" name="Group 85"/>
          <p:cNvGrpSpPr/>
          <p:nvPr/>
        </p:nvGrpSpPr>
        <p:grpSpPr>
          <a:xfrm>
            <a:off x="922041" y="2379663"/>
            <a:ext cx="1036330" cy="407773"/>
            <a:chOff x="922041" y="2379663"/>
            <a:chExt cx="1036330" cy="407773"/>
          </a:xfrm>
        </p:grpSpPr>
        <p:sp>
          <p:nvSpPr>
            <p:cNvPr id="87" name="Rectangle 86"/>
            <p:cNvSpPr/>
            <p:nvPr/>
          </p:nvSpPr>
          <p:spPr>
            <a:xfrm>
              <a:off x="922041" y="23796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B</a:t>
              </a:r>
            </a:p>
          </p:txBody>
        </p:sp>
        <p:sp>
          <p:nvSpPr>
            <p:cNvPr id="88" name="Rectangle 87"/>
            <p:cNvSpPr/>
            <p:nvPr/>
          </p:nvSpPr>
          <p:spPr>
            <a:xfrm>
              <a:off x="1464966" y="23796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1</a:t>
              </a:r>
            </a:p>
          </p:txBody>
        </p:sp>
      </p:grpSp>
      <p:grpSp>
        <p:nvGrpSpPr>
          <p:cNvPr id="89" name="Group 88"/>
          <p:cNvGrpSpPr/>
          <p:nvPr/>
        </p:nvGrpSpPr>
        <p:grpSpPr>
          <a:xfrm>
            <a:off x="922041" y="2913063"/>
            <a:ext cx="1036330" cy="407773"/>
            <a:chOff x="922041" y="2913063"/>
            <a:chExt cx="1036330" cy="407773"/>
          </a:xfrm>
        </p:grpSpPr>
        <p:sp>
          <p:nvSpPr>
            <p:cNvPr id="90" name="Rectangle 89"/>
            <p:cNvSpPr/>
            <p:nvPr/>
          </p:nvSpPr>
          <p:spPr>
            <a:xfrm>
              <a:off x="922041" y="29130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C</a:t>
              </a:r>
            </a:p>
          </p:txBody>
        </p:sp>
        <p:sp>
          <p:nvSpPr>
            <p:cNvPr id="91" name="Rectangle 90"/>
            <p:cNvSpPr/>
            <p:nvPr/>
          </p:nvSpPr>
          <p:spPr>
            <a:xfrm>
              <a:off x="1464966" y="29130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4</a:t>
              </a:r>
            </a:p>
          </p:txBody>
        </p:sp>
      </p:grpSp>
      <p:grpSp>
        <p:nvGrpSpPr>
          <p:cNvPr id="92" name="Group 91"/>
          <p:cNvGrpSpPr/>
          <p:nvPr/>
        </p:nvGrpSpPr>
        <p:grpSpPr>
          <a:xfrm>
            <a:off x="922041" y="3446463"/>
            <a:ext cx="1036330" cy="407773"/>
            <a:chOff x="922041" y="3446463"/>
            <a:chExt cx="1036330" cy="407773"/>
          </a:xfrm>
        </p:grpSpPr>
        <p:sp>
          <p:nvSpPr>
            <p:cNvPr id="93" name="Rectangle 92"/>
            <p:cNvSpPr/>
            <p:nvPr/>
          </p:nvSpPr>
          <p:spPr>
            <a:xfrm>
              <a:off x="922041" y="34464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A</a:t>
              </a:r>
            </a:p>
          </p:txBody>
        </p:sp>
        <p:sp>
          <p:nvSpPr>
            <p:cNvPr id="94" name="Rectangle 93"/>
            <p:cNvSpPr/>
            <p:nvPr/>
          </p:nvSpPr>
          <p:spPr>
            <a:xfrm>
              <a:off x="1464966" y="34464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1</a:t>
              </a:r>
            </a:p>
          </p:txBody>
        </p:sp>
      </p:grpSp>
      <p:grpSp>
        <p:nvGrpSpPr>
          <p:cNvPr id="95" name="Group 94"/>
          <p:cNvGrpSpPr/>
          <p:nvPr/>
        </p:nvGrpSpPr>
        <p:grpSpPr>
          <a:xfrm>
            <a:off x="922041" y="3979863"/>
            <a:ext cx="1036330" cy="407773"/>
            <a:chOff x="922041" y="3979863"/>
            <a:chExt cx="1036330" cy="407773"/>
          </a:xfrm>
        </p:grpSpPr>
        <p:sp>
          <p:nvSpPr>
            <p:cNvPr id="96" name="Rectangle 95"/>
            <p:cNvSpPr/>
            <p:nvPr/>
          </p:nvSpPr>
          <p:spPr>
            <a:xfrm>
              <a:off x="922041" y="39798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B</a:t>
              </a:r>
            </a:p>
          </p:txBody>
        </p:sp>
        <p:sp>
          <p:nvSpPr>
            <p:cNvPr id="97" name="Rectangle 96"/>
            <p:cNvSpPr/>
            <p:nvPr/>
          </p:nvSpPr>
          <p:spPr>
            <a:xfrm>
              <a:off x="1464966" y="39798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5</a:t>
              </a:r>
            </a:p>
          </p:txBody>
        </p:sp>
      </p:grpSp>
      <p:grpSp>
        <p:nvGrpSpPr>
          <p:cNvPr id="98" name="Group 97"/>
          <p:cNvGrpSpPr/>
          <p:nvPr/>
        </p:nvGrpSpPr>
        <p:grpSpPr>
          <a:xfrm>
            <a:off x="922041" y="4513263"/>
            <a:ext cx="1036330" cy="407773"/>
            <a:chOff x="922041" y="4513263"/>
            <a:chExt cx="1036330" cy="407773"/>
          </a:xfrm>
        </p:grpSpPr>
        <p:sp>
          <p:nvSpPr>
            <p:cNvPr id="99" name="Rectangle 98"/>
            <p:cNvSpPr/>
            <p:nvPr/>
          </p:nvSpPr>
          <p:spPr>
            <a:xfrm>
              <a:off x="922041" y="45132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C</a:t>
              </a:r>
            </a:p>
          </p:txBody>
        </p:sp>
        <p:sp>
          <p:nvSpPr>
            <p:cNvPr id="100" name="Rectangle 99"/>
            <p:cNvSpPr/>
            <p:nvPr/>
          </p:nvSpPr>
          <p:spPr>
            <a:xfrm>
              <a:off x="1464966" y="45132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9</a:t>
              </a:r>
            </a:p>
          </p:txBody>
        </p:sp>
      </p:grpSp>
      <p:grpSp>
        <p:nvGrpSpPr>
          <p:cNvPr id="101" name="Group 100"/>
          <p:cNvGrpSpPr/>
          <p:nvPr/>
        </p:nvGrpSpPr>
        <p:grpSpPr>
          <a:xfrm>
            <a:off x="922041" y="5580063"/>
            <a:ext cx="1036330" cy="407773"/>
            <a:chOff x="922041" y="5580063"/>
            <a:chExt cx="1036330" cy="407773"/>
          </a:xfrm>
        </p:grpSpPr>
        <p:sp>
          <p:nvSpPr>
            <p:cNvPr id="102" name="Rectangle 101"/>
            <p:cNvSpPr/>
            <p:nvPr/>
          </p:nvSpPr>
          <p:spPr>
            <a:xfrm>
              <a:off x="922041" y="55800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B</a:t>
              </a:r>
            </a:p>
          </p:txBody>
        </p:sp>
        <p:sp>
          <p:nvSpPr>
            <p:cNvPr id="103" name="Rectangle 102"/>
            <p:cNvSpPr/>
            <p:nvPr/>
          </p:nvSpPr>
          <p:spPr>
            <a:xfrm>
              <a:off x="1464966" y="55800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6</a:t>
              </a:r>
            </a:p>
          </p:txBody>
        </p:sp>
      </p:grpSp>
      <p:grpSp>
        <p:nvGrpSpPr>
          <p:cNvPr id="104" name="Group 103"/>
          <p:cNvGrpSpPr/>
          <p:nvPr/>
        </p:nvGrpSpPr>
        <p:grpSpPr>
          <a:xfrm>
            <a:off x="922041" y="6113463"/>
            <a:ext cx="1036330" cy="407773"/>
            <a:chOff x="922041" y="6113463"/>
            <a:chExt cx="1036330" cy="407773"/>
          </a:xfrm>
        </p:grpSpPr>
        <p:sp>
          <p:nvSpPr>
            <p:cNvPr id="105" name="Rectangle 104"/>
            <p:cNvSpPr/>
            <p:nvPr/>
          </p:nvSpPr>
          <p:spPr>
            <a:xfrm>
              <a:off x="922041" y="61134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C</a:t>
              </a:r>
            </a:p>
          </p:txBody>
        </p:sp>
        <p:sp>
          <p:nvSpPr>
            <p:cNvPr id="106" name="Rectangle 105"/>
            <p:cNvSpPr/>
            <p:nvPr/>
          </p:nvSpPr>
          <p:spPr>
            <a:xfrm>
              <a:off x="1464966" y="61134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5</a:t>
              </a:r>
            </a:p>
          </p:txBody>
        </p:sp>
      </p:grpSp>
      <p:grpSp>
        <p:nvGrpSpPr>
          <p:cNvPr id="107" name="Group 106"/>
          <p:cNvGrpSpPr/>
          <p:nvPr/>
        </p:nvGrpSpPr>
        <p:grpSpPr>
          <a:xfrm>
            <a:off x="922041" y="5046663"/>
            <a:ext cx="1036330" cy="407773"/>
            <a:chOff x="922041" y="5046663"/>
            <a:chExt cx="1036330" cy="407773"/>
          </a:xfrm>
        </p:grpSpPr>
        <p:sp>
          <p:nvSpPr>
            <p:cNvPr id="108" name="Rectangle 107"/>
            <p:cNvSpPr/>
            <p:nvPr/>
          </p:nvSpPr>
          <p:spPr>
            <a:xfrm>
              <a:off x="922041" y="50466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A</a:t>
              </a:r>
            </a:p>
          </p:txBody>
        </p:sp>
        <p:sp>
          <p:nvSpPr>
            <p:cNvPr id="109" name="Rectangle 108"/>
            <p:cNvSpPr/>
            <p:nvPr/>
          </p:nvSpPr>
          <p:spPr>
            <a:xfrm>
              <a:off x="1464966" y="50466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2</a:t>
              </a:r>
            </a:p>
          </p:txBody>
        </p:sp>
      </p:grpSp>
      <p:grpSp>
        <p:nvGrpSpPr>
          <p:cNvPr id="113" name="Group 112"/>
          <p:cNvGrpSpPr/>
          <p:nvPr/>
        </p:nvGrpSpPr>
        <p:grpSpPr>
          <a:xfrm>
            <a:off x="3598181" y="3496577"/>
            <a:ext cx="1036330" cy="407773"/>
            <a:chOff x="922041" y="2379663"/>
            <a:chExt cx="1036330" cy="407773"/>
          </a:xfrm>
        </p:grpSpPr>
        <p:sp>
          <p:nvSpPr>
            <p:cNvPr id="114" name="Rectangle 113"/>
            <p:cNvSpPr/>
            <p:nvPr/>
          </p:nvSpPr>
          <p:spPr>
            <a:xfrm>
              <a:off x="922041" y="23796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B</a:t>
              </a:r>
            </a:p>
          </p:txBody>
        </p:sp>
        <p:sp>
          <p:nvSpPr>
            <p:cNvPr id="115" name="Rectangle 114"/>
            <p:cNvSpPr/>
            <p:nvPr/>
          </p:nvSpPr>
          <p:spPr>
            <a:xfrm>
              <a:off x="1464966" y="23796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1</a:t>
              </a:r>
            </a:p>
          </p:txBody>
        </p:sp>
      </p:grpSp>
      <p:grpSp>
        <p:nvGrpSpPr>
          <p:cNvPr id="116" name="Group 115"/>
          <p:cNvGrpSpPr/>
          <p:nvPr/>
        </p:nvGrpSpPr>
        <p:grpSpPr>
          <a:xfrm>
            <a:off x="3601516" y="5250549"/>
            <a:ext cx="1036330" cy="407773"/>
            <a:chOff x="922041" y="2913063"/>
            <a:chExt cx="1036330" cy="407773"/>
          </a:xfrm>
        </p:grpSpPr>
        <p:sp>
          <p:nvSpPr>
            <p:cNvPr id="117" name="Rectangle 116"/>
            <p:cNvSpPr/>
            <p:nvPr/>
          </p:nvSpPr>
          <p:spPr>
            <a:xfrm>
              <a:off x="922041" y="29130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C</a:t>
              </a:r>
            </a:p>
          </p:txBody>
        </p:sp>
        <p:sp>
          <p:nvSpPr>
            <p:cNvPr id="118" name="Rectangle 117"/>
            <p:cNvSpPr/>
            <p:nvPr/>
          </p:nvSpPr>
          <p:spPr>
            <a:xfrm>
              <a:off x="1464966" y="29130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4</a:t>
              </a:r>
            </a:p>
          </p:txBody>
        </p:sp>
      </p:grpSp>
      <p:grpSp>
        <p:nvGrpSpPr>
          <p:cNvPr id="122" name="Group 121"/>
          <p:cNvGrpSpPr/>
          <p:nvPr/>
        </p:nvGrpSpPr>
        <p:grpSpPr>
          <a:xfrm>
            <a:off x="3598181" y="3981850"/>
            <a:ext cx="1036330" cy="407773"/>
            <a:chOff x="922041" y="3979863"/>
            <a:chExt cx="1036330" cy="407773"/>
          </a:xfrm>
        </p:grpSpPr>
        <p:sp>
          <p:nvSpPr>
            <p:cNvPr id="123" name="Rectangle 122"/>
            <p:cNvSpPr/>
            <p:nvPr/>
          </p:nvSpPr>
          <p:spPr>
            <a:xfrm>
              <a:off x="922041" y="39798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B</a:t>
              </a:r>
            </a:p>
          </p:txBody>
        </p:sp>
        <p:sp>
          <p:nvSpPr>
            <p:cNvPr id="124" name="Rectangle 123"/>
            <p:cNvSpPr/>
            <p:nvPr/>
          </p:nvSpPr>
          <p:spPr>
            <a:xfrm>
              <a:off x="1464966" y="39798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5</a:t>
              </a:r>
            </a:p>
          </p:txBody>
        </p:sp>
      </p:grpSp>
      <p:grpSp>
        <p:nvGrpSpPr>
          <p:cNvPr id="125" name="Group 124"/>
          <p:cNvGrpSpPr/>
          <p:nvPr/>
        </p:nvGrpSpPr>
        <p:grpSpPr>
          <a:xfrm>
            <a:off x="3598181" y="5718204"/>
            <a:ext cx="1036330" cy="407773"/>
            <a:chOff x="922041" y="4513263"/>
            <a:chExt cx="1036330" cy="407773"/>
          </a:xfrm>
        </p:grpSpPr>
        <p:sp>
          <p:nvSpPr>
            <p:cNvPr id="126" name="Rectangle 125"/>
            <p:cNvSpPr/>
            <p:nvPr/>
          </p:nvSpPr>
          <p:spPr>
            <a:xfrm>
              <a:off x="922041" y="45132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C</a:t>
              </a:r>
            </a:p>
          </p:txBody>
        </p:sp>
        <p:sp>
          <p:nvSpPr>
            <p:cNvPr id="127" name="Rectangle 126"/>
            <p:cNvSpPr/>
            <p:nvPr/>
          </p:nvSpPr>
          <p:spPr>
            <a:xfrm>
              <a:off x="1464966" y="45132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9</a:t>
              </a:r>
            </a:p>
          </p:txBody>
        </p:sp>
      </p:grpSp>
      <p:grpSp>
        <p:nvGrpSpPr>
          <p:cNvPr id="128" name="Group 127"/>
          <p:cNvGrpSpPr/>
          <p:nvPr/>
        </p:nvGrpSpPr>
        <p:grpSpPr>
          <a:xfrm>
            <a:off x="3598181" y="4467123"/>
            <a:ext cx="1036330" cy="407773"/>
            <a:chOff x="922041" y="5580063"/>
            <a:chExt cx="1036330" cy="407773"/>
          </a:xfrm>
        </p:grpSpPr>
        <p:sp>
          <p:nvSpPr>
            <p:cNvPr id="129" name="Rectangle 128"/>
            <p:cNvSpPr/>
            <p:nvPr/>
          </p:nvSpPr>
          <p:spPr>
            <a:xfrm>
              <a:off x="922041" y="55800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B</a:t>
              </a:r>
            </a:p>
          </p:txBody>
        </p:sp>
        <p:sp>
          <p:nvSpPr>
            <p:cNvPr id="130" name="Rectangle 129"/>
            <p:cNvSpPr/>
            <p:nvPr/>
          </p:nvSpPr>
          <p:spPr>
            <a:xfrm>
              <a:off x="1464966" y="55800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6</a:t>
              </a:r>
            </a:p>
          </p:txBody>
        </p:sp>
      </p:grpSp>
      <p:grpSp>
        <p:nvGrpSpPr>
          <p:cNvPr id="131" name="Group 130"/>
          <p:cNvGrpSpPr/>
          <p:nvPr/>
        </p:nvGrpSpPr>
        <p:grpSpPr>
          <a:xfrm>
            <a:off x="3598181" y="6191722"/>
            <a:ext cx="1036330" cy="407773"/>
            <a:chOff x="922041" y="6113463"/>
            <a:chExt cx="1036330" cy="407773"/>
          </a:xfrm>
        </p:grpSpPr>
        <p:sp>
          <p:nvSpPr>
            <p:cNvPr id="132" name="Rectangle 131"/>
            <p:cNvSpPr/>
            <p:nvPr/>
          </p:nvSpPr>
          <p:spPr>
            <a:xfrm>
              <a:off x="922041" y="61134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C</a:t>
              </a:r>
            </a:p>
          </p:txBody>
        </p:sp>
        <p:sp>
          <p:nvSpPr>
            <p:cNvPr id="133" name="Rectangle 132"/>
            <p:cNvSpPr/>
            <p:nvPr/>
          </p:nvSpPr>
          <p:spPr>
            <a:xfrm>
              <a:off x="1464966" y="61134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5</a:t>
              </a:r>
            </a:p>
          </p:txBody>
        </p:sp>
      </p:grpSp>
      <p:cxnSp>
        <p:nvCxnSpPr>
          <p:cNvPr id="59" name="Straight Arrow Connector 58"/>
          <p:cNvCxnSpPr/>
          <p:nvPr/>
        </p:nvCxnSpPr>
        <p:spPr>
          <a:xfrm>
            <a:off x="2222180" y="3973515"/>
            <a:ext cx="1109599" cy="0"/>
          </a:xfrm>
          <a:prstGeom prst="straightConnector1">
            <a:avLst/>
          </a:prstGeom>
          <a:ln>
            <a:tailEnd type="triangle"/>
          </a:ln>
        </p:spPr>
        <p:style>
          <a:lnRef idx="1">
            <a:schemeClr val="accent1"/>
          </a:lnRef>
          <a:fillRef idx="0">
            <a:schemeClr val="accent1"/>
          </a:fillRef>
          <a:effectRef idx="1">
            <a:schemeClr val="accent1"/>
          </a:effectRef>
          <a:fontRef idx="minor">
            <a:schemeClr val="tx1"/>
          </a:fontRef>
        </p:style>
      </p:cxnSp>
      <p:sp>
        <p:nvSpPr>
          <p:cNvPr id="60" name="TextBox 59"/>
          <p:cNvSpPr txBox="1"/>
          <p:nvPr/>
        </p:nvSpPr>
        <p:spPr>
          <a:xfrm>
            <a:off x="2222180" y="3650349"/>
            <a:ext cx="1109599" cy="646331"/>
          </a:xfrm>
          <a:prstGeom prst="rect">
            <a:avLst/>
          </a:prstGeom>
        </p:spPr>
        <p:txBody>
          <a:bodyPr wrap="none" rtlCol="0">
            <a:spAutoFit/>
          </a:bodyPr>
          <a:lstStyle/>
          <a:p>
            <a:pPr algn="ctr"/>
            <a:r>
              <a:rPr lang="en-US" dirty="0"/>
              <a:t>Split into</a:t>
            </a:r>
          </a:p>
          <a:p>
            <a:pPr algn="ctr"/>
            <a:r>
              <a:rPr lang="en-US" dirty="0"/>
              <a:t>Groups</a:t>
            </a:r>
          </a:p>
        </p:txBody>
      </p:sp>
      <p:sp>
        <p:nvSpPr>
          <p:cNvPr id="61" name="TextBox 60"/>
          <p:cNvSpPr txBox="1"/>
          <p:nvPr/>
        </p:nvSpPr>
        <p:spPr>
          <a:xfrm>
            <a:off x="4902547" y="2141105"/>
            <a:ext cx="1428596" cy="646331"/>
          </a:xfrm>
          <a:prstGeom prst="rect">
            <a:avLst/>
          </a:prstGeom>
        </p:spPr>
        <p:txBody>
          <a:bodyPr wrap="none" rtlCol="0">
            <a:spAutoFit/>
          </a:bodyPr>
          <a:lstStyle/>
          <a:p>
            <a:pPr algn="ctr"/>
            <a:r>
              <a:rPr lang="en-US" dirty="0"/>
              <a:t>Aggregate</a:t>
            </a:r>
          </a:p>
          <a:p>
            <a:pPr algn="ctr"/>
            <a:r>
              <a:rPr lang="en-US" dirty="0"/>
              <a:t>Function</a:t>
            </a:r>
          </a:p>
        </p:txBody>
      </p:sp>
      <p:cxnSp>
        <p:nvCxnSpPr>
          <p:cNvPr id="62" name="Straight Arrow Connector 61"/>
          <p:cNvCxnSpPr/>
          <p:nvPr/>
        </p:nvCxnSpPr>
        <p:spPr>
          <a:xfrm>
            <a:off x="4902547" y="2464271"/>
            <a:ext cx="1428596" cy="0"/>
          </a:xfrm>
          <a:prstGeom prst="straightConnector1">
            <a:avLst/>
          </a:prstGeom>
          <a:ln>
            <a:tailEnd type="triangle"/>
          </a:ln>
        </p:spPr>
        <p:style>
          <a:lnRef idx="1">
            <a:schemeClr val="accent1"/>
          </a:lnRef>
          <a:fillRef idx="0">
            <a:schemeClr val="accent1"/>
          </a:fillRef>
          <a:effectRef idx="1">
            <a:schemeClr val="accent1"/>
          </a:effectRef>
          <a:fontRef idx="minor">
            <a:schemeClr val="tx1"/>
          </a:fontRef>
        </p:style>
      </p:cxnSp>
      <p:sp>
        <p:nvSpPr>
          <p:cNvPr id="81" name="TextBox 80"/>
          <p:cNvSpPr txBox="1"/>
          <p:nvPr/>
        </p:nvSpPr>
        <p:spPr>
          <a:xfrm>
            <a:off x="4902547" y="3854236"/>
            <a:ext cx="1428596" cy="646331"/>
          </a:xfrm>
          <a:prstGeom prst="rect">
            <a:avLst/>
          </a:prstGeom>
        </p:spPr>
        <p:txBody>
          <a:bodyPr wrap="none" rtlCol="0">
            <a:spAutoFit/>
          </a:bodyPr>
          <a:lstStyle/>
          <a:p>
            <a:pPr algn="ctr"/>
            <a:r>
              <a:rPr lang="en-US" dirty="0"/>
              <a:t>Aggregate</a:t>
            </a:r>
          </a:p>
          <a:p>
            <a:pPr algn="ctr"/>
            <a:r>
              <a:rPr lang="en-US" dirty="0"/>
              <a:t>Function</a:t>
            </a:r>
          </a:p>
        </p:txBody>
      </p:sp>
      <p:cxnSp>
        <p:nvCxnSpPr>
          <p:cNvPr id="82" name="Straight Arrow Connector 81"/>
          <p:cNvCxnSpPr/>
          <p:nvPr/>
        </p:nvCxnSpPr>
        <p:spPr>
          <a:xfrm>
            <a:off x="4902547" y="4177402"/>
            <a:ext cx="1428596" cy="0"/>
          </a:xfrm>
          <a:prstGeom prst="straightConnector1">
            <a:avLst/>
          </a:prstGeom>
          <a:ln>
            <a:tailEnd type="triangle"/>
          </a:ln>
        </p:spPr>
        <p:style>
          <a:lnRef idx="1">
            <a:schemeClr val="accent1"/>
          </a:lnRef>
          <a:fillRef idx="0">
            <a:schemeClr val="accent1"/>
          </a:fillRef>
          <a:effectRef idx="1">
            <a:schemeClr val="accent1"/>
          </a:effectRef>
          <a:fontRef idx="minor">
            <a:schemeClr val="tx1"/>
          </a:fontRef>
        </p:style>
      </p:cxnSp>
      <p:sp>
        <p:nvSpPr>
          <p:cNvPr id="110" name="TextBox 109"/>
          <p:cNvSpPr txBox="1"/>
          <p:nvPr/>
        </p:nvSpPr>
        <p:spPr>
          <a:xfrm>
            <a:off x="4942817" y="5613772"/>
            <a:ext cx="1428596" cy="646331"/>
          </a:xfrm>
          <a:prstGeom prst="rect">
            <a:avLst/>
          </a:prstGeom>
        </p:spPr>
        <p:txBody>
          <a:bodyPr wrap="none" rtlCol="0">
            <a:spAutoFit/>
          </a:bodyPr>
          <a:lstStyle/>
          <a:p>
            <a:pPr algn="ctr"/>
            <a:r>
              <a:rPr lang="en-US" dirty="0"/>
              <a:t>Aggregate</a:t>
            </a:r>
          </a:p>
          <a:p>
            <a:pPr algn="ctr"/>
            <a:r>
              <a:rPr lang="en-US" dirty="0"/>
              <a:t>Function</a:t>
            </a:r>
          </a:p>
        </p:txBody>
      </p:sp>
      <p:cxnSp>
        <p:nvCxnSpPr>
          <p:cNvPr id="111" name="Straight Arrow Connector 110"/>
          <p:cNvCxnSpPr/>
          <p:nvPr/>
        </p:nvCxnSpPr>
        <p:spPr>
          <a:xfrm>
            <a:off x="4942817" y="5936938"/>
            <a:ext cx="1428596" cy="0"/>
          </a:xfrm>
          <a:prstGeom prst="straightConnector1">
            <a:avLst/>
          </a:prstGeom>
          <a:ln>
            <a:tailEnd type="triangle"/>
          </a:ln>
        </p:spPr>
        <p:style>
          <a:lnRef idx="1">
            <a:schemeClr val="accent1"/>
          </a:lnRef>
          <a:fillRef idx="0">
            <a:schemeClr val="accent1"/>
          </a:fillRef>
          <a:effectRef idx="1">
            <a:schemeClr val="accent1"/>
          </a:effectRef>
          <a:fontRef idx="minor">
            <a:schemeClr val="tx1"/>
          </a:fontRef>
        </p:style>
      </p:cxnSp>
      <p:grpSp>
        <p:nvGrpSpPr>
          <p:cNvPr id="112" name="Group 111"/>
          <p:cNvGrpSpPr/>
          <p:nvPr/>
        </p:nvGrpSpPr>
        <p:grpSpPr>
          <a:xfrm>
            <a:off x="6599179" y="2211406"/>
            <a:ext cx="1199792" cy="407773"/>
            <a:chOff x="931566" y="1442351"/>
            <a:chExt cx="1199792" cy="407773"/>
          </a:xfrm>
        </p:grpSpPr>
        <p:sp>
          <p:nvSpPr>
            <p:cNvPr id="119" name="Rectangle 118"/>
            <p:cNvSpPr/>
            <p:nvPr/>
          </p:nvSpPr>
          <p:spPr>
            <a:xfrm>
              <a:off x="931566" y="1442351"/>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A</a:t>
              </a:r>
            </a:p>
          </p:txBody>
        </p:sp>
        <p:sp>
          <p:nvSpPr>
            <p:cNvPr id="120" name="Rectangle 119"/>
            <p:cNvSpPr/>
            <p:nvPr/>
          </p:nvSpPr>
          <p:spPr>
            <a:xfrm>
              <a:off x="1474491" y="1442351"/>
              <a:ext cx="656867"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6</a:t>
              </a:r>
            </a:p>
          </p:txBody>
        </p:sp>
      </p:grpSp>
      <p:grpSp>
        <p:nvGrpSpPr>
          <p:cNvPr id="121" name="Group 120"/>
          <p:cNvGrpSpPr/>
          <p:nvPr/>
        </p:nvGrpSpPr>
        <p:grpSpPr>
          <a:xfrm>
            <a:off x="6599179" y="3888907"/>
            <a:ext cx="1199792" cy="407773"/>
            <a:chOff x="931566" y="1442351"/>
            <a:chExt cx="1199792" cy="407773"/>
          </a:xfrm>
        </p:grpSpPr>
        <p:sp>
          <p:nvSpPr>
            <p:cNvPr id="134" name="Rectangle 133"/>
            <p:cNvSpPr/>
            <p:nvPr/>
          </p:nvSpPr>
          <p:spPr>
            <a:xfrm>
              <a:off x="931566" y="1442351"/>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B</a:t>
              </a:r>
            </a:p>
          </p:txBody>
        </p:sp>
        <p:sp>
          <p:nvSpPr>
            <p:cNvPr id="135" name="Rectangle 134"/>
            <p:cNvSpPr/>
            <p:nvPr/>
          </p:nvSpPr>
          <p:spPr>
            <a:xfrm>
              <a:off x="1474491" y="1442351"/>
              <a:ext cx="656867"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12</a:t>
              </a:r>
            </a:p>
          </p:txBody>
        </p:sp>
      </p:grpSp>
      <p:grpSp>
        <p:nvGrpSpPr>
          <p:cNvPr id="136" name="Group 135"/>
          <p:cNvGrpSpPr/>
          <p:nvPr/>
        </p:nvGrpSpPr>
        <p:grpSpPr>
          <a:xfrm>
            <a:off x="9358145" y="4177401"/>
            <a:ext cx="1199792" cy="407773"/>
            <a:chOff x="931566" y="1442351"/>
            <a:chExt cx="1199792" cy="407773"/>
          </a:xfrm>
        </p:grpSpPr>
        <p:sp>
          <p:nvSpPr>
            <p:cNvPr id="137" name="Rectangle 136"/>
            <p:cNvSpPr/>
            <p:nvPr/>
          </p:nvSpPr>
          <p:spPr>
            <a:xfrm>
              <a:off x="931566" y="1442351"/>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C</a:t>
              </a:r>
            </a:p>
          </p:txBody>
        </p:sp>
        <p:sp>
          <p:nvSpPr>
            <p:cNvPr id="138" name="Rectangle 137"/>
            <p:cNvSpPr/>
            <p:nvPr/>
          </p:nvSpPr>
          <p:spPr>
            <a:xfrm>
              <a:off x="1474491" y="1442351"/>
              <a:ext cx="656867"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18</a:t>
              </a:r>
            </a:p>
          </p:txBody>
        </p:sp>
      </p:grpSp>
      <p:grpSp>
        <p:nvGrpSpPr>
          <p:cNvPr id="139" name="Group 138"/>
          <p:cNvGrpSpPr/>
          <p:nvPr/>
        </p:nvGrpSpPr>
        <p:grpSpPr>
          <a:xfrm>
            <a:off x="9358145" y="3242576"/>
            <a:ext cx="1199792" cy="407773"/>
            <a:chOff x="931566" y="1442351"/>
            <a:chExt cx="1199792" cy="407773"/>
          </a:xfrm>
        </p:grpSpPr>
        <p:sp>
          <p:nvSpPr>
            <p:cNvPr id="140" name="Rectangle 139"/>
            <p:cNvSpPr/>
            <p:nvPr/>
          </p:nvSpPr>
          <p:spPr>
            <a:xfrm>
              <a:off x="931566" y="1442351"/>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A</a:t>
              </a:r>
            </a:p>
          </p:txBody>
        </p:sp>
        <p:sp>
          <p:nvSpPr>
            <p:cNvPr id="141" name="Rectangle 140"/>
            <p:cNvSpPr/>
            <p:nvPr/>
          </p:nvSpPr>
          <p:spPr>
            <a:xfrm>
              <a:off x="1474491" y="1442351"/>
              <a:ext cx="656867"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6</a:t>
              </a:r>
            </a:p>
          </p:txBody>
        </p:sp>
      </p:grpSp>
      <p:grpSp>
        <p:nvGrpSpPr>
          <p:cNvPr id="142" name="Group 141"/>
          <p:cNvGrpSpPr/>
          <p:nvPr/>
        </p:nvGrpSpPr>
        <p:grpSpPr>
          <a:xfrm>
            <a:off x="9358145" y="3715093"/>
            <a:ext cx="1199792" cy="407773"/>
            <a:chOff x="931566" y="1442351"/>
            <a:chExt cx="1199792" cy="407773"/>
          </a:xfrm>
        </p:grpSpPr>
        <p:sp>
          <p:nvSpPr>
            <p:cNvPr id="143" name="Rectangle 142"/>
            <p:cNvSpPr/>
            <p:nvPr/>
          </p:nvSpPr>
          <p:spPr>
            <a:xfrm>
              <a:off x="931566" y="1442351"/>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B</a:t>
              </a:r>
            </a:p>
          </p:txBody>
        </p:sp>
        <p:sp>
          <p:nvSpPr>
            <p:cNvPr id="144" name="Rectangle 143"/>
            <p:cNvSpPr/>
            <p:nvPr/>
          </p:nvSpPr>
          <p:spPr>
            <a:xfrm>
              <a:off x="1474491" y="1442351"/>
              <a:ext cx="656867"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12</a:t>
              </a:r>
            </a:p>
          </p:txBody>
        </p:sp>
      </p:grpSp>
      <p:grpSp>
        <p:nvGrpSpPr>
          <p:cNvPr id="145" name="Group 144"/>
          <p:cNvGrpSpPr/>
          <p:nvPr/>
        </p:nvGrpSpPr>
        <p:grpSpPr>
          <a:xfrm>
            <a:off x="6599179" y="5733837"/>
            <a:ext cx="1199792" cy="407773"/>
            <a:chOff x="931566" y="1442351"/>
            <a:chExt cx="1199792" cy="407773"/>
          </a:xfrm>
        </p:grpSpPr>
        <p:sp>
          <p:nvSpPr>
            <p:cNvPr id="146" name="Rectangle 145"/>
            <p:cNvSpPr/>
            <p:nvPr/>
          </p:nvSpPr>
          <p:spPr>
            <a:xfrm>
              <a:off x="931566" y="1442351"/>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C</a:t>
              </a:r>
            </a:p>
          </p:txBody>
        </p:sp>
        <p:sp>
          <p:nvSpPr>
            <p:cNvPr id="147" name="Rectangle 146"/>
            <p:cNvSpPr/>
            <p:nvPr/>
          </p:nvSpPr>
          <p:spPr>
            <a:xfrm>
              <a:off x="1474491" y="1442351"/>
              <a:ext cx="656867"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18</a:t>
              </a:r>
            </a:p>
          </p:txBody>
        </p:sp>
      </p:grpSp>
      <p:cxnSp>
        <p:nvCxnSpPr>
          <p:cNvPr id="148" name="Straight Arrow Connector 147"/>
          <p:cNvCxnSpPr/>
          <p:nvPr/>
        </p:nvCxnSpPr>
        <p:spPr>
          <a:xfrm>
            <a:off x="7929154" y="2351418"/>
            <a:ext cx="1346165" cy="1389887"/>
          </a:xfrm>
          <a:prstGeom prst="straightConnector1">
            <a:avLst/>
          </a:prstGeom>
          <a:ln>
            <a:tailEnd type="triangle"/>
          </a:ln>
        </p:spPr>
        <p:style>
          <a:lnRef idx="1">
            <a:schemeClr val="accent1"/>
          </a:lnRef>
          <a:fillRef idx="0">
            <a:schemeClr val="accent1"/>
          </a:fillRef>
          <a:effectRef idx="1">
            <a:schemeClr val="accent1"/>
          </a:effectRef>
          <a:fontRef idx="minor">
            <a:schemeClr val="tx1"/>
          </a:fontRef>
        </p:style>
      </p:cxnSp>
      <p:cxnSp>
        <p:nvCxnSpPr>
          <p:cNvPr id="149" name="Straight Arrow Connector 148"/>
          <p:cNvCxnSpPr/>
          <p:nvPr/>
        </p:nvCxnSpPr>
        <p:spPr>
          <a:xfrm>
            <a:off x="7929154" y="3973515"/>
            <a:ext cx="1346165" cy="0"/>
          </a:xfrm>
          <a:prstGeom prst="straightConnector1">
            <a:avLst/>
          </a:prstGeom>
          <a:ln>
            <a:tailEnd type="triangle"/>
          </a:ln>
        </p:spPr>
        <p:style>
          <a:lnRef idx="1">
            <a:schemeClr val="accent1"/>
          </a:lnRef>
          <a:fillRef idx="0">
            <a:schemeClr val="accent1"/>
          </a:fillRef>
          <a:effectRef idx="1">
            <a:schemeClr val="accent1"/>
          </a:effectRef>
          <a:fontRef idx="minor">
            <a:schemeClr val="tx1"/>
          </a:fontRef>
        </p:style>
      </p:cxnSp>
      <p:cxnSp>
        <p:nvCxnSpPr>
          <p:cNvPr id="150" name="Straight Arrow Connector 149"/>
          <p:cNvCxnSpPr/>
          <p:nvPr/>
        </p:nvCxnSpPr>
        <p:spPr>
          <a:xfrm flipV="1">
            <a:off x="7929154" y="4199944"/>
            <a:ext cx="1346165" cy="1573839"/>
          </a:xfrm>
          <a:prstGeom prst="straightConnector1">
            <a:avLst/>
          </a:prstGeom>
          <a:ln>
            <a:tailEnd type="triangle"/>
          </a:ln>
        </p:spPr>
        <p:style>
          <a:lnRef idx="1">
            <a:schemeClr val="accent1"/>
          </a:lnRef>
          <a:fillRef idx="0">
            <a:schemeClr val="accent1"/>
          </a:fillRef>
          <a:effectRef idx="1">
            <a:schemeClr val="accent1"/>
          </a:effectRef>
          <a:fontRef idx="minor">
            <a:schemeClr val="tx1"/>
          </a:fontRef>
        </p:style>
      </p:cxnSp>
      <p:sp>
        <p:nvSpPr>
          <p:cNvPr id="151" name="TextBox 150"/>
          <p:cNvSpPr txBox="1"/>
          <p:nvPr/>
        </p:nvSpPr>
        <p:spPr>
          <a:xfrm>
            <a:off x="8141212" y="3657592"/>
            <a:ext cx="922047" cy="646331"/>
          </a:xfrm>
          <a:prstGeom prst="rect">
            <a:avLst/>
          </a:prstGeom>
        </p:spPr>
        <p:txBody>
          <a:bodyPr wrap="none" rtlCol="0">
            <a:spAutoFit/>
          </a:bodyPr>
          <a:lstStyle/>
          <a:p>
            <a:pPr algn="ctr"/>
            <a:r>
              <a:rPr lang="en-US" dirty="0"/>
              <a:t>Merge</a:t>
            </a:r>
          </a:p>
          <a:p>
            <a:pPr algn="ctr"/>
            <a:r>
              <a:rPr lang="en-US" dirty="0"/>
              <a:t>Results</a:t>
            </a:r>
          </a:p>
        </p:txBody>
      </p:sp>
    </p:spTree>
    <p:extLst>
      <p:ext uri="{BB962C8B-B14F-4D97-AF65-F5344CB8AC3E}">
        <p14:creationId xmlns:p14="http://schemas.microsoft.com/office/powerpoint/2010/main" val="11299659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0382" y="97245"/>
            <a:ext cx="10801350" cy="1325563"/>
          </a:xfrm>
        </p:spPr>
        <p:txBody>
          <a:bodyPr/>
          <a:lstStyle/>
          <a:p>
            <a:r>
              <a:rPr lang="en-US" b="1" dirty="0"/>
              <a:t>Pivot</a:t>
            </a:r>
            <a:r>
              <a:rPr lang="en-US" dirty="0"/>
              <a:t> </a:t>
            </a:r>
            <a:r>
              <a:rPr lang="mr-IN" dirty="0"/>
              <a:t>–</a:t>
            </a:r>
            <a:r>
              <a:rPr lang="en-US" dirty="0"/>
              <a:t> A kind of Group By Operation</a:t>
            </a:r>
          </a:p>
        </p:txBody>
      </p:sp>
      <p:sp>
        <p:nvSpPr>
          <p:cNvPr id="43" name="TextBox 42"/>
          <p:cNvSpPr txBox="1"/>
          <p:nvPr/>
        </p:nvSpPr>
        <p:spPr>
          <a:xfrm>
            <a:off x="519963" y="1218174"/>
            <a:ext cx="595035" cy="646331"/>
          </a:xfrm>
          <a:prstGeom prst="rect">
            <a:avLst/>
          </a:prstGeom>
        </p:spPr>
        <p:txBody>
          <a:bodyPr wrap="none" rtlCol="0">
            <a:spAutoFit/>
          </a:bodyPr>
          <a:lstStyle/>
          <a:p>
            <a:pPr algn="ctr"/>
            <a:r>
              <a:rPr lang="en-US" dirty="0"/>
              <a:t>Key</a:t>
            </a:r>
            <a:br>
              <a:rPr lang="en-US" dirty="0"/>
            </a:br>
            <a:r>
              <a:rPr lang="en-US" dirty="0"/>
              <a:t>R</a:t>
            </a:r>
          </a:p>
        </p:txBody>
      </p:sp>
      <p:sp>
        <p:nvSpPr>
          <p:cNvPr id="44" name="TextBox 43"/>
          <p:cNvSpPr txBox="1"/>
          <p:nvPr/>
        </p:nvSpPr>
        <p:spPr>
          <a:xfrm>
            <a:off x="1611773" y="1495173"/>
            <a:ext cx="748923" cy="369332"/>
          </a:xfrm>
          <a:prstGeom prst="rect">
            <a:avLst/>
          </a:prstGeom>
        </p:spPr>
        <p:txBody>
          <a:bodyPr wrap="none" rtlCol="0">
            <a:spAutoFit/>
          </a:bodyPr>
          <a:lstStyle/>
          <a:p>
            <a:pPr algn="ctr"/>
            <a:r>
              <a:rPr lang="en-US"/>
              <a:t>Data</a:t>
            </a:r>
          </a:p>
        </p:txBody>
      </p:sp>
      <p:grpSp>
        <p:nvGrpSpPr>
          <p:cNvPr id="11" name="Group 10"/>
          <p:cNvGrpSpPr/>
          <p:nvPr/>
        </p:nvGrpSpPr>
        <p:grpSpPr>
          <a:xfrm>
            <a:off x="570778" y="2418853"/>
            <a:ext cx="1662160" cy="407773"/>
            <a:chOff x="570778" y="2418853"/>
            <a:chExt cx="1662160" cy="407773"/>
          </a:xfrm>
        </p:grpSpPr>
        <p:sp>
          <p:nvSpPr>
            <p:cNvPr id="17" name="Rectangle 16"/>
            <p:cNvSpPr/>
            <p:nvPr/>
          </p:nvSpPr>
          <p:spPr>
            <a:xfrm>
              <a:off x="570778" y="241885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B</a:t>
              </a:r>
            </a:p>
          </p:txBody>
        </p:sp>
        <p:sp>
          <p:nvSpPr>
            <p:cNvPr id="18" name="Rectangle 17"/>
            <p:cNvSpPr/>
            <p:nvPr/>
          </p:nvSpPr>
          <p:spPr>
            <a:xfrm>
              <a:off x="1739533" y="241885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1</a:t>
              </a:r>
            </a:p>
          </p:txBody>
        </p:sp>
        <p:sp>
          <p:nvSpPr>
            <p:cNvPr id="72" name="Rectangle 71"/>
            <p:cNvSpPr/>
            <p:nvPr/>
          </p:nvSpPr>
          <p:spPr>
            <a:xfrm>
              <a:off x="1142809" y="2418853"/>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V</a:t>
              </a:r>
            </a:p>
          </p:txBody>
        </p:sp>
      </p:grpSp>
      <p:grpSp>
        <p:nvGrpSpPr>
          <p:cNvPr id="10" name="Group 9"/>
          <p:cNvGrpSpPr/>
          <p:nvPr/>
        </p:nvGrpSpPr>
        <p:grpSpPr>
          <a:xfrm>
            <a:off x="570778" y="2952253"/>
            <a:ext cx="1662160" cy="407773"/>
            <a:chOff x="570778" y="2952253"/>
            <a:chExt cx="1662160" cy="407773"/>
          </a:xfrm>
        </p:grpSpPr>
        <p:sp>
          <p:nvSpPr>
            <p:cNvPr id="19" name="Rectangle 18"/>
            <p:cNvSpPr/>
            <p:nvPr/>
          </p:nvSpPr>
          <p:spPr>
            <a:xfrm>
              <a:off x="570778" y="295225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C</a:t>
              </a:r>
            </a:p>
          </p:txBody>
        </p:sp>
        <p:sp>
          <p:nvSpPr>
            <p:cNvPr id="20" name="Rectangle 19"/>
            <p:cNvSpPr/>
            <p:nvPr/>
          </p:nvSpPr>
          <p:spPr>
            <a:xfrm>
              <a:off x="1739533" y="295225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4</a:t>
              </a:r>
            </a:p>
          </p:txBody>
        </p:sp>
        <p:sp>
          <p:nvSpPr>
            <p:cNvPr id="73" name="Rectangle 72"/>
            <p:cNvSpPr/>
            <p:nvPr/>
          </p:nvSpPr>
          <p:spPr>
            <a:xfrm>
              <a:off x="1142809" y="2952253"/>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U</a:t>
              </a:r>
            </a:p>
          </p:txBody>
        </p:sp>
      </p:grpSp>
      <p:grpSp>
        <p:nvGrpSpPr>
          <p:cNvPr id="9" name="Group 8"/>
          <p:cNvGrpSpPr/>
          <p:nvPr/>
        </p:nvGrpSpPr>
        <p:grpSpPr>
          <a:xfrm>
            <a:off x="570778" y="3485653"/>
            <a:ext cx="1662160" cy="407773"/>
            <a:chOff x="570778" y="3485653"/>
            <a:chExt cx="1662160" cy="407773"/>
          </a:xfrm>
        </p:grpSpPr>
        <p:sp>
          <p:nvSpPr>
            <p:cNvPr id="21" name="Rectangle 20"/>
            <p:cNvSpPr/>
            <p:nvPr/>
          </p:nvSpPr>
          <p:spPr>
            <a:xfrm>
              <a:off x="570778" y="348565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A</a:t>
              </a:r>
            </a:p>
          </p:txBody>
        </p:sp>
        <p:sp>
          <p:nvSpPr>
            <p:cNvPr id="22" name="Rectangle 21"/>
            <p:cNvSpPr/>
            <p:nvPr/>
          </p:nvSpPr>
          <p:spPr>
            <a:xfrm>
              <a:off x="1739533" y="348565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1</a:t>
              </a:r>
            </a:p>
          </p:txBody>
        </p:sp>
        <p:sp>
          <p:nvSpPr>
            <p:cNvPr id="74" name="Rectangle 73"/>
            <p:cNvSpPr/>
            <p:nvPr/>
          </p:nvSpPr>
          <p:spPr>
            <a:xfrm>
              <a:off x="1142809" y="3485653"/>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V</a:t>
              </a:r>
            </a:p>
          </p:txBody>
        </p:sp>
      </p:grpSp>
      <p:grpSp>
        <p:nvGrpSpPr>
          <p:cNvPr id="8" name="Group 7"/>
          <p:cNvGrpSpPr/>
          <p:nvPr/>
        </p:nvGrpSpPr>
        <p:grpSpPr>
          <a:xfrm>
            <a:off x="570778" y="4019053"/>
            <a:ext cx="1662160" cy="407773"/>
            <a:chOff x="570778" y="4019053"/>
            <a:chExt cx="1662160" cy="407773"/>
          </a:xfrm>
        </p:grpSpPr>
        <p:sp>
          <p:nvSpPr>
            <p:cNvPr id="23" name="Rectangle 22"/>
            <p:cNvSpPr/>
            <p:nvPr/>
          </p:nvSpPr>
          <p:spPr>
            <a:xfrm>
              <a:off x="570778" y="401905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B</a:t>
              </a:r>
            </a:p>
          </p:txBody>
        </p:sp>
        <p:sp>
          <p:nvSpPr>
            <p:cNvPr id="24" name="Rectangle 23"/>
            <p:cNvSpPr/>
            <p:nvPr/>
          </p:nvSpPr>
          <p:spPr>
            <a:xfrm>
              <a:off x="1739533" y="401905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5</a:t>
              </a:r>
            </a:p>
          </p:txBody>
        </p:sp>
        <p:sp>
          <p:nvSpPr>
            <p:cNvPr id="75" name="Rectangle 74"/>
            <p:cNvSpPr/>
            <p:nvPr/>
          </p:nvSpPr>
          <p:spPr>
            <a:xfrm>
              <a:off x="1142809" y="4019053"/>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U</a:t>
              </a:r>
            </a:p>
          </p:txBody>
        </p:sp>
      </p:grpSp>
      <p:grpSp>
        <p:nvGrpSpPr>
          <p:cNvPr id="7" name="Group 6"/>
          <p:cNvGrpSpPr/>
          <p:nvPr/>
        </p:nvGrpSpPr>
        <p:grpSpPr>
          <a:xfrm>
            <a:off x="558431" y="4567316"/>
            <a:ext cx="1662160" cy="407773"/>
            <a:chOff x="570778" y="4552453"/>
            <a:chExt cx="1662160" cy="407773"/>
          </a:xfrm>
        </p:grpSpPr>
        <p:sp>
          <p:nvSpPr>
            <p:cNvPr id="25" name="Rectangle 24"/>
            <p:cNvSpPr/>
            <p:nvPr/>
          </p:nvSpPr>
          <p:spPr>
            <a:xfrm>
              <a:off x="570778" y="455245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C</a:t>
              </a:r>
            </a:p>
          </p:txBody>
        </p:sp>
        <p:sp>
          <p:nvSpPr>
            <p:cNvPr id="26" name="Rectangle 25"/>
            <p:cNvSpPr/>
            <p:nvPr/>
          </p:nvSpPr>
          <p:spPr>
            <a:xfrm>
              <a:off x="1739533" y="455245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9</a:t>
              </a:r>
            </a:p>
          </p:txBody>
        </p:sp>
        <p:sp>
          <p:nvSpPr>
            <p:cNvPr id="76" name="Rectangle 75"/>
            <p:cNvSpPr/>
            <p:nvPr/>
          </p:nvSpPr>
          <p:spPr>
            <a:xfrm>
              <a:off x="1142809" y="4552453"/>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V</a:t>
              </a:r>
            </a:p>
          </p:txBody>
        </p:sp>
      </p:grpSp>
      <p:grpSp>
        <p:nvGrpSpPr>
          <p:cNvPr id="6" name="Group 5"/>
          <p:cNvGrpSpPr/>
          <p:nvPr/>
        </p:nvGrpSpPr>
        <p:grpSpPr>
          <a:xfrm>
            <a:off x="570778" y="5085853"/>
            <a:ext cx="1662160" cy="407773"/>
            <a:chOff x="570778" y="5085853"/>
            <a:chExt cx="1662160" cy="407773"/>
          </a:xfrm>
        </p:grpSpPr>
        <p:sp>
          <p:nvSpPr>
            <p:cNvPr id="34" name="Rectangle 33"/>
            <p:cNvSpPr/>
            <p:nvPr/>
          </p:nvSpPr>
          <p:spPr>
            <a:xfrm>
              <a:off x="570778" y="508585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A</a:t>
              </a:r>
            </a:p>
          </p:txBody>
        </p:sp>
        <p:sp>
          <p:nvSpPr>
            <p:cNvPr id="35" name="Rectangle 34"/>
            <p:cNvSpPr/>
            <p:nvPr/>
          </p:nvSpPr>
          <p:spPr>
            <a:xfrm>
              <a:off x="1739533" y="508585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2</a:t>
              </a:r>
            </a:p>
          </p:txBody>
        </p:sp>
        <p:sp>
          <p:nvSpPr>
            <p:cNvPr id="77" name="Rectangle 76"/>
            <p:cNvSpPr/>
            <p:nvPr/>
          </p:nvSpPr>
          <p:spPr>
            <a:xfrm>
              <a:off x="1142809" y="5085853"/>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U</a:t>
              </a:r>
            </a:p>
          </p:txBody>
        </p:sp>
      </p:grpSp>
      <p:grpSp>
        <p:nvGrpSpPr>
          <p:cNvPr id="5" name="Group 4"/>
          <p:cNvGrpSpPr/>
          <p:nvPr/>
        </p:nvGrpSpPr>
        <p:grpSpPr>
          <a:xfrm>
            <a:off x="570778" y="5619253"/>
            <a:ext cx="1662160" cy="407773"/>
            <a:chOff x="570778" y="5619253"/>
            <a:chExt cx="1662160" cy="407773"/>
          </a:xfrm>
        </p:grpSpPr>
        <p:sp>
          <p:nvSpPr>
            <p:cNvPr id="37" name="Rectangle 36"/>
            <p:cNvSpPr/>
            <p:nvPr/>
          </p:nvSpPr>
          <p:spPr>
            <a:xfrm>
              <a:off x="570778" y="561925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B</a:t>
              </a:r>
            </a:p>
          </p:txBody>
        </p:sp>
        <p:sp>
          <p:nvSpPr>
            <p:cNvPr id="38" name="Rectangle 37"/>
            <p:cNvSpPr/>
            <p:nvPr/>
          </p:nvSpPr>
          <p:spPr>
            <a:xfrm>
              <a:off x="1739533" y="561925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6</a:t>
              </a:r>
            </a:p>
          </p:txBody>
        </p:sp>
        <p:sp>
          <p:nvSpPr>
            <p:cNvPr id="78" name="Rectangle 77"/>
            <p:cNvSpPr/>
            <p:nvPr/>
          </p:nvSpPr>
          <p:spPr>
            <a:xfrm>
              <a:off x="1142809" y="5619253"/>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V</a:t>
              </a:r>
            </a:p>
          </p:txBody>
        </p:sp>
      </p:grpSp>
      <p:grpSp>
        <p:nvGrpSpPr>
          <p:cNvPr id="4" name="Group 3"/>
          <p:cNvGrpSpPr/>
          <p:nvPr/>
        </p:nvGrpSpPr>
        <p:grpSpPr>
          <a:xfrm>
            <a:off x="570778" y="6152653"/>
            <a:ext cx="1662160" cy="407773"/>
            <a:chOff x="570778" y="6152653"/>
            <a:chExt cx="1662160" cy="407773"/>
          </a:xfrm>
        </p:grpSpPr>
        <p:sp>
          <p:nvSpPr>
            <p:cNvPr id="40" name="Rectangle 39"/>
            <p:cNvSpPr/>
            <p:nvPr/>
          </p:nvSpPr>
          <p:spPr>
            <a:xfrm>
              <a:off x="570778" y="615265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D</a:t>
              </a:r>
            </a:p>
          </p:txBody>
        </p:sp>
        <p:sp>
          <p:nvSpPr>
            <p:cNvPr id="41" name="Rectangle 40"/>
            <p:cNvSpPr/>
            <p:nvPr/>
          </p:nvSpPr>
          <p:spPr>
            <a:xfrm>
              <a:off x="1739533" y="615265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5</a:t>
              </a:r>
            </a:p>
          </p:txBody>
        </p:sp>
        <p:sp>
          <p:nvSpPr>
            <p:cNvPr id="79" name="Rectangle 78"/>
            <p:cNvSpPr/>
            <p:nvPr/>
          </p:nvSpPr>
          <p:spPr>
            <a:xfrm>
              <a:off x="1142809" y="6152653"/>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U</a:t>
              </a:r>
            </a:p>
          </p:txBody>
        </p:sp>
      </p:grpSp>
      <p:sp>
        <p:nvSpPr>
          <p:cNvPr id="80" name="TextBox 79"/>
          <p:cNvSpPr txBox="1"/>
          <p:nvPr/>
        </p:nvSpPr>
        <p:spPr>
          <a:xfrm>
            <a:off x="1091994" y="1218174"/>
            <a:ext cx="595035" cy="646331"/>
          </a:xfrm>
          <a:prstGeom prst="rect">
            <a:avLst/>
          </a:prstGeom>
        </p:spPr>
        <p:txBody>
          <a:bodyPr wrap="none" rtlCol="0">
            <a:spAutoFit/>
          </a:bodyPr>
          <a:lstStyle/>
          <a:p>
            <a:pPr algn="ctr"/>
            <a:r>
              <a:rPr lang="en-US" dirty="0"/>
              <a:t>Key</a:t>
            </a:r>
          </a:p>
          <a:p>
            <a:pPr algn="ctr"/>
            <a:r>
              <a:rPr lang="en-US" dirty="0"/>
              <a:t>C</a:t>
            </a:r>
          </a:p>
        </p:txBody>
      </p:sp>
      <p:grpSp>
        <p:nvGrpSpPr>
          <p:cNvPr id="12" name="Group 11"/>
          <p:cNvGrpSpPr/>
          <p:nvPr/>
        </p:nvGrpSpPr>
        <p:grpSpPr>
          <a:xfrm>
            <a:off x="570778" y="1885453"/>
            <a:ext cx="1662160" cy="407773"/>
            <a:chOff x="570778" y="1885453"/>
            <a:chExt cx="1662160" cy="407773"/>
          </a:xfrm>
        </p:grpSpPr>
        <p:sp>
          <p:nvSpPr>
            <p:cNvPr id="46" name="Rectangle 45"/>
            <p:cNvSpPr/>
            <p:nvPr/>
          </p:nvSpPr>
          <p:spPr>
            <a:xfrm>
              <a:off x="570778" y="188545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A</a:t>
              </a:r>
            </a:p>
          </p:txBody>
        </p:sp>
        <p:sp>
          <p:nvSpPr>
            <p:cNvPr id="47" name="Rectangle 46"/>
            <p:cNvSpPr/>
            <p:nvPr/>
          </p:nvSpPr>
          <p:spPr>
            <a:xfrm>
              <a:off x="1739533" y="188545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3</a:t>
              </a:r>
            </a:p>
          </p:txBody>
        </p:sp>
        <p:sp>
          <p:nvSpPr>
            <p:cNvPr id="81" name="Rectangle 80"/>
            <p:cNvSpPr/>
            <p:nvPr/>
          </p:nvSpPr>
          <p:spPr>
            <a:xfrm>
              <a:off x="1142809" y="1885453"/>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U</a:t>
              </a:r>
            </a:p>
          </p:txBody>
        </p:sp>
      </p:grpSp>
      <p:grpSp>
        <p:nvGrpSpPr>
          <p:cNvPr id="29" name="Group 28"/>
          <p:cNvGrpSpPr/>
          <p:nvPr/>
        </p:nvGrpSpPr>
        <p:grpSpPr>
          <a:xfrm>
            <a:off x="3552883" y="4879292"/>
            <a:ext cx="1662160" cy="407773"/>
            <a:chOff x="3804673" y="4879292"/>
            <a:chExt cx="1662160" cy="407773"/>
          </a:xfrm>
        </p:grpSpPr>
        <p:sp>
          <p:nvSpPr>
            <p:cNvPr id="123" name="Rectangle 122"/>
            <p:cNvSpPr/>
            <p:nvPr/>
          </p:nvSpPr>
          <p:spPr>
            <a:xfrm>
              <a:off x="3804673" y="4879292"/>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C</a:t>
              </a:r>
            </a:p>
          </p:txBody>
        </p:sp>
        <p:sp>
          <p:nvSpPr>
            <p:cNvPr id="124" name="Rectangle 123"/>
            <p:cNvSpPr/>
            <p:nvPr/>
          </p:nvSpPr>
          <p:spPr>
            <a:xfrm>
              <a:off x="4973428" y="4879292"/>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4</a:t>
              </a:r>
            </a:p>
          </p:txBody>
        </p:sp>
        <p:sp>
          <p:nvSpPr>
            <p:cNvPr id="125" name="Rectangle 124"/>
            <p:cNvSpPr/>
            <p:nvPr/>
          </p:nvSpPr>
          <p:spPr>
            <a:xfrm>
              <a:off x="4376704" y="4879292"/>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U</a:t>
              </a:r>
            </a:p>
          </p:txBody>
        </p:sp>
      </p:grpSp>
      <p:grpSp>
        <p:nvGrpSpPr>
          <p:cNvPr id="27" name="Group 26"/>
          <p:cNvGrpSpPr/>
          <p:nvPr/>
        </p:nvGrpSpPr>
        <p:grpSpPr>
          <a:xfrm>
            <a:off x="3552883" y="2445350"/>
            <a:ext cx="1662160" cy="407773"/>
            <a:chOff x="3804673" y="2445350"/>
            <a:chExt cx="1662160" cy="407773"/>
          </a:xfrm>
        </p:grpSpPr>
        <p:sp>
          <p:nvSpPr>
            <p:cNvPr id="127" name="Rectangle 126"/>
            <p:cNvSpPr/>
            <p:nvPr/>
          </p:nvSpPr>
          <p:spPr>
            <a:xfrm>
              <a:off x="3804673" y="2445350"/>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A</a:t>
              </a:r>
            </a:p>
          </p:txBody>
        </p:sp>
        <p:sp>
          <p:nvSpPr>
            <p:cNvPr id="128" name="Rectangle 127"/>
            <p:cNvSpPr/>
            <p:nvPr/>
          </p:nvSpPr>
          <p:spPr>
            <a:xfrm>
              <a:off x="4973428" y="2445350"/>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1</a:t>
              </a:r>
            </a:p>
          </p:txBody>
        </p:sp>
        <p:sp>
          <p:nvSpPr>
            <p:cNvPr id="129" name="Rectangle 128"/>
            <p:cNvSpPr/>
            <p:nvPr/>
          </p:nvSpPr>
          <p:spPr>
            <a:xfrm>
              <a:off x="4376704" y="2445350"/>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V</a:t>
              </a:r>
            </a:p>
          </p:txBody>
        </p:sp>
      </p:grpSp>
      <p:grpSp>
        <p:nvGrpSpPr>
          <p:cNvPr id="28" name="Group 27"/>
          <p:cNvGrpSpPr/>
          <p:nvPr/>
        </p:nvGrpSpPr>
        <p:grpSpPr>
          <a:xfrm>
            <a:off x="3552883" y="3097999"/>
            <a:ext cx="1662160" cy="407773"/>
            <a:chOff x="3804673" y="3097999"/>
            <a:chExt cx="1662160" cy="407773"/>
          </a:xfrm>
        </p:grpSpPr>
        <p:sp>
          <p:nvSpPr>
            <p:cNvPr id="131" name="Rectangle 130"/>
            <p:cNvSpPr/>
            <p:nvPr/>
          </p:nvSpPr>
          <p:spPr>
            <a:xfrm>
              <a:off x="3804673" y="3097999"/>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B</a:t>
              </a:r>
            </a:p>
          </p:txBody>
        </p:sp>
        <p:sp>
          <p:nvSpPr>
            <p:cNvPr id="132" name="Rectangle 131"/>
            <p:cNvSpPr/>
            <p:nvPr/>
          </p:nvSpPr>
          <p:spPr>
            <a:xfrm>
              <a:off x="4973428" y="3097999"/>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5</a:t>
              </a:r>
            </a:p>
          </p:txBody>
        </p:sp>
        <p:sp>
          <p:nvSpPr>
            <p:cNvPr id="133" name="Rectangle 132"/>
            <p:cNvSpPr/>
            <p:nvPr/>
          </p:nvSpPr>
          <p:spPr>
            <a:xfrm>
              <a:off x="4376704" y="3097999"/>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U</a:t>
              </a:r>
            </a:p>
          </p:txBody>
        </p:sp>
      </p:grpSp>
      <p:grpSp>
        <p:nvGrpSpPr>
          <p:cNvPr id="30" name="Group 29"/>
          <p:cNvGrpSpPr/>
          <p:nvPr/>
        </p:nvGrpSpPr>
        <p:grpSpPr>
          <a:xfrm>
            <a:off x="3552883" y="5531941"/>
            <a:ext cx="1662160" cy="407773"/>
            <a:chOff x="3804673" y="5531941"/>
            <a:chExt cx="1662160" cy="407773"/>
          </a:xfrm>
        </p:grpSpPr>
        <p:sp>
          <p:nvSpPr>
            <p:cNvPr id="135" name="Rectangle 134"/>
            <p:cNvSpPr/>
            <p:nvPr/>
          </p:nvSpPr>
          <p:spPr>
            <a:xfrm>
              <a:off x="3804673" y="5531941"/>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C</a:t>
              </a:r>
            </a:p>
          </p:txBody>
        </p:sp>
        <p:sp>
          <p:nvSpPr>
            <p:cNvPr id="136" name="Rectangle 135"/>
            <p:cNvSpPr/>
            <p:nvPr/>
          </p:nvSpPr>
          <p:spPr>
            <a:xfrm>
              <a:off x="4973428" y="5531941"/>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9</a:t>
              </a:r>
            </a:p>
          </p:txBody>
        </p:sp>
        <p:sp>
          <p:nvSpPr>
            <p:cNvPr id="137" name="Rectangle 136"/>
            <p:cNvSpPr/>
            <p:nvPr/>
          </p:nvSpPr>
          <p:spPr>
            <a:xfrm>
              <a:off x="4376704" y="5531941"/>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V</a:t>
              </a:r>
            </a:p>
          </p:txBody>
        </p:sp>
      </p:grpSp>
      <p:grpSp>
        <p:nvGrpSpPr>
          <p:cNvPr id="118" name="Group 117"/>
          <p:cNvGrpSpPr/>
          <p:nvPr/>
        </p:nvGrpSpPr>
        <p:grpSpPr>
          <a:xfrm>
            <a:off x="3552883" y="3750648"/>
            <a:ext cx="1662160" cy="407773"/>
            <a:chOff x="570778" y="2418853"/>
            <a:chExt cx="1662160" cy="407773"/>
          </a:xfrm>
        </p:grpSpPr>
        <p:sp>
          <p:nvSpPr>
            <p:cNvPr id="119" name="Rectangle 118"/>
            <p:cNvSpPr/>
            <p:nvPr/>
          </p:nvSpPr>
          <p:spPr>
            <a:xfrm>
              <a:off x="570778" y="241885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B</a:t>
              </a:r>
            </a:p>
          </p:txBody>
        </p:sp>
        <p:sp>
          <p:nvSpPr>
            <p:cNvPr id="120" name="Rectangle 119"/>
            <p:cNvSpPr/>
            <p:nvPr/>
          </p:nvSpPr>
          <p:spPr>
            <a:xfrm>
              <a:off x="1739533" y="241885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1</a:t>
              </a:r>
            </a:p>
          </p:txBody>
        </p:sp>
        <p:sp>
          <p:nvSpPr>
            <p:cNvPr id="121" name="Rectangle 120"/>
            <p:cNvSpPr/>
            <p:nvPr/>
          </p:nvSpPr>
          <p:spPr>
            <a:xfrm>
              <a:off x="1142809" y="2418853"/>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V</a:t>
              </a:r>
            </a:p>
          </p:txBody>
        </p:sp>
      </p:grpSp>
      <p:grpSp>
        <p:nvGrpSpPr>
          <p:cNvPr id="142" name="Group 141"/>
          <p:cNvGrpSpPr/>
          <p:nvPr/>
        </p:nvGrpSpPr>
        <p:grpSpPr>
          <a:xfrm>
            <a:off x="3552883" y="4226643"/>
            <a:ext cx="1662160" cy="407773"/>
            <a:chOff x="570778" y="5619253"/>
            <a:chExt cx="1662160" cy="407773"/>
          </a:xfrm>
        </p:grpSpPr>
        <p:sp>
          <p:nvSpPr>
            <p:cNvPr id="143" name="Rectangle 142"/>
            <p:cNvSpPr/>
            <p:nvPr/>
          </p:nvSpPr>
          <p:spPr>
            <a:xfrm>
              <a:off x="570778" y="561925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B</a:t>
              </a:r>
            </a:p>
          </p:txBody>
        </p:sp>
        <p:sp>
          <p:nvSpPr>
            <p:cNvPr id="144" name="Rectangle 143"/>
            <p:cNvSpPr/>
            <p:nvPr/>
          </p:nvSpPr>
          <p:spPr>
            <a:xfrm>
              <a:off x="1739533" y="561925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6</a:t>
              </a:r>
            </a:p>
          </p:txBody>
        </p:sp>
        <p:sp>
          <p:nvSpPr>
            <p:cNvPr id="145" name="Rectangle 144"/>
            <p:cNvSpPr/>
            <p:nvPr/>
          </p:nvSpPr>
          <p:spPr>
            <a:xfrm>
              <a:off x="1142809" y="5619253"/>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V</a:t>
              </a:r>
            </a:p>
          </p:txBody>
        </p:sp>
      </p:grpSp>
      <p:grpSp>
        <p:nvGrpSpPr>
          <p:cNvPr id="31" name="Group 30"/>
          <p:cNvGrpSpPr/>
          <p:nvPr/>
        </p:nvGrpSpPr>
        <p:grpSpPr>
          <a:xfrm>
            <a:off x="3552883" y="6184592"/>
            <a:ext cx="1662160" cy="407773"/>
            <a:chOff x="3804673" y="6184592"/>
            <a:chExt cx="1662160" cy="407773"/>
          </a:xfrm>
        </p:grpSpPr>
        <p:sp>
          <p:nvSpPr>
            <p:cNvPr id="147" name="Rectangle 146"/>
            <p:cNvSpPr/>
            <p:nvPr/>
          </p:nvSpPr>
          <p:spPr>
            <a:xfrm>
              <a:off x="3804673" y="6184592"/>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D</a:t>
              </a:r>
            </a:p>
          </p:txBody>
        </p:sp>
        <p:sp>
          <p:nvSpPr>
            <p:cNvPr id="148" name="Rectangle 147"/>
            <p:cNvSpPr/>
            <p:nvPr/>
          </p:nvSpPr>
          <p:spPr>
            <a:xfrm>
              <a:off x="4973428" y="6184592"/>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5</a:t>
              </a:r>
            </a:p>
          </p:txBody>
        </p:sp>
        <p:sp>
          <p:nvSpPr>
            <p:cNvPr id="149" name="Rectangle 148"/>
            <p:cNvSpPr/>
            <p:nvPr/>
          </p:nvSpPr>
          <p:spPr>
            <a:xfrm>
              <a:off x="4376704" y="6184592"/>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U</a:t>
              </a:r>
            </a:p>
          </p:txBody>
        </p:sp>
      </p:grpSp>
      <p:grpSp>
        <p:nvGrpSpPr>
          <p:cNvPr id="138" name="Group 137"/>
          <p:cNvGrpSpPr/>
          <p:nvPr/>
        </p:nvGrpSpPr>
        <p:grpSpPr>
          <a:xfrm>
            <a:off x="3552883" y="1792701"/>
            <a:ext cx="1662160" cy="407773"/>
            <a:chOff x="570778" y="5085853"/>
            <a:chExt cx="1662160" cy="407773"/>
          </a:xfrm>
        </p:grpSpPr>
        <p:sp>
          <p:nvSpPr>
            <p:cNvPr id="139" name="Rectangle 138"/>
            <p:cNvSpPr/>
            <p:nvPr/>
          </p:nvSpPr>
          <p:spPr>
            <a:xfrm>
              <a:off x="570778" y="508585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A</a:t>
              </a:r>
            </a:p>
          </p:txBody>
        </p:sp>
        <p:sp>
          <p:nvSpPr>
            <p:cNvPr id="140" name="Rectangle 139"/>
            <p:cNvSpPr/>
            <p:nvPr/>
          </p:nvSpPr>
          <p:spPr>
            <a:xfrm>
              <a:off x="1739533" y="508585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2</a:t>
              </a:r>
            </a:p>
          </p:txBody>
        </p:sp>
        <p:sp>
          <p:nvSpPr>
            <p:cNvPr id="141" name="Rectangle 140"/>
            <p:cNvSpPr/>
            <p:nvPr/>
          </p:nvSpPr>
          <p:spPr>
            <a:xfrm>
              <a:off x="1142809" y="5085853"/>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U</a:t>
              </a:r>
            </a:p>
          </p:txBody>
        </p:sp>
      </p:grpSp>
      <p:grpSp>
        <p:nvGrpSpPr>
          <p:cNvPr id="150" name="Group 149"/>
          <p:cNvGrpSpPr/>
          <p:nvPr/>
        </p:nvGrpSpPr>
        <p:grpSpPr>
          <a:xfrm>
            <a:off x="3552883" y="1323225"/>
            <a:ext cx="1662160" cy="407773"/>
            <a:chOff x="570778" y="1885453"/>
            <a:chExt cx="1662160" cy="407773"/>
          </a:xfrm>
        </p:grpSpPr>
        <p:sp>
          <p:nvSpPr>
            <p:cNvPr id="151" name="Rectangle 150"/>
            <p:cNvSpPr/>
            <p:nvPr/>
          </p:nvSpPr>
          <p:spPr>
            <a:xfrm>
              <a:off x="570778" y="188545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A</a:t>
              </a:r>
            </a:p>
          </p:txBody>
        </p:sp>
        <p:sp>
          <p:nvSpPr>
            <p:cNvPr id="152" name="Rectangle 151"/>
            <p:cNvSpPr/>
            <p:nvPr/>
          </p:nvSpPr>
          <p:spPr>
            <a:xfrm>
              <a:off x="1739533" y="188545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3</a:t>
              </a:r>
            </a:p>
          </p:txBody>
        </p:sp>
        <p:sp>
          <p:nvSpPr>
            <p:cNvPr id="153" name="Rectangle 152"/>
            <p:cNvSpPr/>
            <p:nvPr/>
          </p:nvSpPr>
          <p:spPr>
            <a:xfrm>
              <a:off x="1142809" y="1885453"/>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U</a:t>
              </a:r>
            </a:p>
          </p:txBody>
        </p:sp>
      </p:grpSp>
      <p:grpSp>
        <p:nvGrpSpPr>
          <p:cNvPr id="82" name="Group 81"/>
          <p:cNvGrpSpPr/>
          <p:nvPr/>
        </p:nvGrpSpPr>
        <p:grpSpPr>
          <a:xfrm>
            <a:off x="2336257" y="3629241"/>
            <a:ext cx="1109599" cy="646331"/>
            <a:chOff x="2432969" y="3643177"/>
            <a:chExt cx="1109599" cy="646331"/>
          </a:xfrm>
        </p:grpSpPr>
        <p:cxnSp>
          <p:nvCxnSpPr>
            <p:cNvPr id="83" name="Straight Arrow Connector 82"/>
            <p:cNvCxnSpPr/>
            <p:nvPr/>
          </p:nvCxnSpPr>
          <p:spPr>
            <a:xfrm>
              <a:off x="2432969" y="3966343"/>
              <a:ext cx="1109599" cy="0"/>
            </a:xfrm>
            <a:prstGeom prst="straightConnector1">
              <a:avLst/>
            </a:prstGeom>
            <a:ln>
              <a:tailEnd type="triangle"/>
            </a:ln>
          </p:spPr>
          <p:style>
            <a:lnRef idx="1">
              <a:schemeClr val="accent1"/>
            </a:lnRef>
            <a:fillRef idx="0">
              <a:schemeClr val="accent1"/>
            </a:fillRef>
            <a:effectRef idx="1">
              <a:schemeClr val="accent1"/>
            </a:effectRef>
            <a:fontRef idx="minor">
              <a:schemeClr val="tx1"/>
            </a:fontRef>
          </p:style>
        </p:cxnSp>
        <p:sp>
          <p:nvSpPr>
            <p:cNvPr id="84" name="TextBox 83"/>
            <p:cNvSpPr txBox="1"/>
            <p:nvPr/>
          </p:nvSpPr>
          <p:spPr>
            <a:xfrm>
              <a:off x="2432969" y="3643177"/>
              <a:ext cx="1109599" cy="646331"/>
            </a:xfrm>
            <a:prstGeom prst="rect">
              <a:avLst/>
            </a:prstGeom>
          </p:spPr>
          <p:txBody>
            <a:bodyPr wrap="none" rtlCol="0">
              <a:spAutoFit/>
            </a:bodyPr>
            <a:lstStyle/>
            <a:p>
              <a:pPr algn="ctr"/>
              <a:r>
                <a:rPr lang="en-US" dirty="0"/>
                <a:t>Split into</a:t>
              </a:r>
            </a:p>
            <a:p>
              <a:pPr algn="ctr"/>
              <a:r>
                <a:rPr lang="en-US" dirty="0"/>
                <a:t>Groups</a:t>
              </a:r>
            </a:p>
          </p:txBody>
        </p:sp>
      </p:grpSp>
      <p:cxnSp>
        <p:nvCxnSpPr>
          <p:cNvPr id="85" name="Straight Arrow Connector 84"/>
          <p:cNvCxnSpPr>
            <a:stCxn id="47" idx="3"/>
            <a:endCxn id="151" idx="1"/>
          </p:cNvCxnSpPr>
          <p:nvPr/>
        </p:nvCxnSpPr>
        <p:spPr>
          <a:xfrm flipV="1">
            <a:off x="2232938" y="1527112"/>
            <a:ext cx="1319945" cy="562228"/>
          </a:xfrm>
          <a:prstGeom prst="straightConnector1">
            <a:avLst/>
          </a:prstGeom>
          <a:ln>
            <a:prstDash val="sysDash"/>
            <a:tailEnd type="triangle"/>
          </a:ln>
        </p:spPr>
        <p:style>
          <a:lnRef idx="1">
            <a:schemeClr val="dk1"/>
          </a:lnRef>
          <a:fillRef idx="0">
            <a:schemeClr val="dk1"/>
          </a:fillRef>
          <a:effectRef idx="0">
            <a:schemeClr val="dk1"/>
          </a:effectRef>
          <a:fontRef idx="minor">
            <a:schemeClr val="tx1"/>
          </a:fontRef>
        </p:style>
      </p:cxnSp>
      <p:cxnSp>
        <p:nvCxnSpPr>
          <p:cNvPr id="86" name="Straight Arrow Connector 85"/>
          <p:cNvCxnSpPr>
            <a:stCxn id="35" idx="3"/>
            <a:endCxn id="139" idx="1"/>
          </p:cNvCxnSpPr>
          <p:nvPr/>
        </p:nvCxnSpPr>
        <p:spPr>
          <a:xfrm flipV="1">
            <a:off x="2232938" y="1996588"/>
            <a:ext cx="1319945" cy="3293152"/>
          </a:xfrm>
          <a:prstGeom prst="straightConnector1">
            <a:avLst/>
          </a:prstGeom>
          <a:ln>
            <a:prstDash val="sysDash"/>
            <a:tailEnd type="triangle"/>
          </a:ln>
        </p:spPr>
        <p:style>
          <a:lnRef idx="1">
            <a:schemeClr val="dk1"/>
          </a:lnRef>
          <a:fillRef idx="0">
            <a:schemeClr val="dk1"/>
          </a:fillRef>
          <a:effectRef idx="0">
            <a:schemeClr val="dk1"/>
          </a:effectRef>
          <a:fontRef idx="minor">
            <a:schemeClr val="tx1"/>
          </a:fontRef>
        </p:style>
      </p:cxnSp>
      <p:grpSp>
        <p:nvGrpSpPr>
          <p:cNvPr id="102" name="Group 101"/>
          <p:cNvGrpSpPr/>
          <p:nvPr/>
        </p:nvGrpSpPr>
        <p:grpSpPr>
          <a:xfrm>
            <a:off x="5278606" y="1443009"/>
            <a:ext cx="1428596" cy="646331"/>
            <a:chOff x="5824545" y="2372803"/>
            <a:chExt cx="1428596" cy="646331"/>
          </a:xfrm>
        </p:grpSpPr>
        <p:sp>
          <p:nvSpPr>
            <p:cNvPr id="103" name="TextBox 102"/>
            <p:cNvSpPr txBox="1"/>
            <p:nvPr/>
          </p:nvSpPr>
          <p:spPr>
            <a:xfrm>
              <a:off x="5824545" y="2372803"/>
              <a:ext cx="1428596" cy="646331"/>
            </a:xfrm>
            <a:prstGeom prst="rect">
              <a:avLst/>
            </a:prstGeom>
          </p:spPr>
          <p:txBody>
            <a:bodyPr wrap="none" rtlCol="0">
              <a:spAutoFit/>
            </a:bodyPr>
            <a:lstStyle/>
            <a:p>
              <a:pPr algn="ctr"/>
              <a:r>
                <a:rPr lang="en-US" dirty="0"/>
                <a:t>Aggregate</a:t>
              </a:r>
            </a:p>
            <a:p>
              <a:pPr algn="ctr"/>
              <a:r>
                <a:rPr lang="en-US" dirty="0"/>
                <a:t>Function</a:t>
              </a:r>
            </a:p>
          </p:txBody>
        </p:sp>
        <p:cxnSp>
          <p:nvCxnSpPr>
            <p:cNvPr id="104" name="Straight Arrow Connector 103"/>
            <p:cNvCxnSpPr/>
            <p:nvPr/>
          </p:nvCxnSpPr>
          <p:spPr>
            <a:xfrm>
              <a:off x="5824545" y="2695969"/>
              <a:ext cx="1428596" cy="0"/>
            </a:xfrm>
            <a:prstGeom prst="straightConnector1">
              <a:avLst/>
            </a:prstGeom>
            <a:ln>
              <a:tailEnd type="triangle"/>
            </a:ln>
          </p:spPr>
          <p:style>
            <a:lnRef idx="1">
              <a:schemeClr val="accent1"/>
            </a:lnRef>
            <a:fillRef idx="0">
              <a:schemeClr val="accent1"/>
            </a:fillRef>
            <a:effectRef idx="1">
              <a:schemeClr val="accent1"/>
            </a:effectRef>
            <a:fontRef idx="minor">
              <a:schemeClr val="tx1"/>
            </a:fontRef>
          </p:style>
        </p:cxnSp>
      </p:grpSp>
      <p:sp>
        <p:nvSpPr>
          <p:cNvPr id="106" name="Rectangle 105"/>
          <p:cNvSpPr/>
          <p:nvPr/>
        </p:nvSpPr>
        <p:spPr>
          <a:xfrm>
            <a:off x="6773393" y="1555320"/>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A</a:t>
            </a:r>
          </a:p>
        </p:txBody>
      </p:sp>
      <p:sp>
        <p:nvSpPr>
          <p:cNvPr id="107" name="Rectangle 106"/>
          <p:cNvSpPr/>
          <p:nvPr/>
        </p:nvSpPr>
        <p:spPr>
          <a:xfrm>
            <a:off x="7942148" y="1555320"/>
            <a:ext cx="646040"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5</a:t>
            </a:r>
          </a:p>
        </p:txBody>
      </p:sp>
      <p:sp>
        <p:nvSpPr>
          <p:cNvPr id="108" name="Rectangle 107"/>
          <p:cNvSpPr/>
          <p:nvPr/>
        </p:nvSpPr>
        <p:spPr>
          <a:xfrm>
            <a:off x="7345424" y="1555320"/>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U</a:t>
            </a:r>
          </a:p>
        </p:txBody>
      </p:sp>
      <p:grpSp>
        <p:nvGrpSpPr>
          <p:cNvPr id="109" name="Group 108"/>
          <p:cNvGrpSpPr/>
          <p:nvPr/>
        </p:nvGrpSpPr>
        <p:grpSpPr>
          <a:xfrm>
            <a:off x="5278606" y="2305922"/>
            <a:ext cx="1428596" cy="646331"/>
            <a:chOff x="5824545" y="2372803"/>
            <a:chExt cx="1428596" cy="646331"/>
          </a:xfrm>
        </p:grpSpPr>
        <p:sp>
          <p:nvSpPr>
            <p:cNvPr id="110" name="TextBox 109"/>
            <p:cNvSpPr txBox="1"/>
            <p:nvPr/>
          </p:nvSpPr>
          <p:spPr>
            <a:xfrm>
              <a:off x="5824545" y="2372803"/>
              <a:ext cx="1428596" cy="646331"/>
            </a:xfrm>
            <a:prstGeom prst="rect">
              <a:avLst/>
            </a:prstGeom>
          </p:spPr>
          <p:txBody>
            <a:bodyPr wrap="none" rtlCol="0">
              <a:spAutoFit/>
            </a:bodyPr>
            <a:lstStyle/>
            <a:p>
              <a:pPr algn="ctr"/>
              <a:r>
                <a:rPr lang="en-US" dirty="0"/>
                <a:t>Aggregate</a:t>
              </a:r>
            </a:p>
            <a:p>
              <a:pPr algn="ctr"/>
              <a:r>
                <a:rPr lang="en-US" dirty="0"/>
                <a:t>Function</a:t>
              </a:r>
            </a:p>
          </p:txBody>
        </p:sp>
        <p:cxnSp>
          <p:nvCxnSpPr>
            <p:cNvPr id="111" name="Straight Arrow Connector 110"/>
            <p:cNvCxnSpPr/>
            <p:nvPr/>
          </p:nvCxnSpPr>
          <p:spPr>
            <a:xfrm>
              <a:off x="5824545" y="2695969"/>
              <a:ext cx="1428596" cy="0"/>
            </a:xfrm>
            <a:prstGeom prst="straightConnector1">
              <a:avLst/>
            </a:prstGeom>
            <a:ln>
              <a:tailEnd type="triangle"/>
            </a:ln>
          </p:spPr>
          <p:style>
            <a:lnRef idx="1">
              <a:schemeClr val="accent1"/>
            </a:lnRef>
            <a:fillRef idx="0">
              <a:schemeClr val="accent1"/>
            </a:fillRef>
            <a:effectRef idx="1">
              <a:schemeClr val="accent1"/>
            </a:effectRef>
            <a:fontRef idx="minor">
              <a:schemeClr val="tx1"/>
            </a:fontRef>
          </p:style>
        </p:cxnSp>
      </p:grpSp>
      <p:sp>
        <p:nvSpPr>
          <p:cNvPr id="113" name="Rectangle 112"/>
          <p:cNvSpPr/>
          <p:nvPr/>
        </p:nvSpPr>
        <p:spPr>
          <a:xfrm>
            <a:off x="6773393" y="241823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A</a:t>
            </a:r>
          </a:p>
        </p:txBody>
      </p:sp>
      <p:sp>
        <p:nvSpPr>
          <p:cNvPr id="114" name="Rectangle 113"/>
          <p:cNvSpPr/>
          <p:nvPr/>
        </p:nvSpPr>
        <p:spPr>
          <a:xfrm>
            <a:off x="7942148" y="2418233"/>
            <a:ext cx="646040"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1</a:t>
            </a:r>
          </a:p>
        </p:txBody>
      </p:sp>
      <p:sp>
        <p:nvSpPr>
          <p:cNvPr id="115" name="Rectangle 114"/>
          <p:cNvSpPr/>
          <p:nvPr/>
        </p:nvSpPr>
        <p:spPr>
          <a:xfrm>
            <a:off x="7345424" y="2418233"/>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V</a:t>
            </a:r>
          </a:p>
        </p:txBody>
      </p:sp>
      <p:grpSp>
        <p:nvGrpSpPr>
          <p:cNvPr id="116" name="Group 115"/>
          <p:cNvGrpSpPr/>
          <p:nvPr/>
        </p:nvGrpSpPr>
        <p:grpSpPr>
          <a:xfrm>
            <a:off x="5278606" y="2996846"/>
            <a:ext cx="1428596" cy="646331"/>
            <a:chOff x="5824545" y="2372803"/>
            <a:chExt cx="1428596" cy="646331"/>
          </a:xfrm>
        </p:grpSpPr>
        <p:sp>
          <p:nvSpPr>
            <p:cNvPr id="117" name="TextBox 116"/>
            <p:cNvSpPr txBox="1"/>
            <p:nvPr/>
          </p:nvSpPr>
          <p:spPr>
            <a:xfrm>
              <a:off x="5824545" y="2372803"/>
              <a:ext cx="1428596" cy="646331"/>
            </a:xfrm>
            <a:prstGeom prst="rect">
              <a:avLst/>
            </a:prstGeom>
          </p:spPr>
          <p:txBody>
            <a:bodyPr wrap="none" rtlCol="0">
              <a:spAutoFit/>
            </a:bodyPr>
            <a:lstStyle/>
            <a:p>
              <a:pPr algn="ctr"/>
              <a:r>
                <a:rPr lang="en-US" dirty="0"/>
                <a:t>Aggregate</a:t>
              </a:r>
            </a:p>
            <a:p>
              <a:pPr algn="ctr"/>
              <a:r>
                <a:rPr lang="en-US" dirty="0"/>
                <a:t>Function</a:t>
              </a:r>
            </a:p>
          </p:txBody>
        </p:sp>
        <p:cxnSp>
          <p:nvCxnSpPr>
            <p:cNvPr id="154" name="Straight Arrow Connector 153"/>
            <p:cNvCxnSpPr/>
            <p:nvPr/>
          </p:nvCxnSpPr>
          <p:spPr>
            <a:xfrm>
              <a:off x="5824545" y="2695969"/>
              <a:ext cx="1428596" cy="0"/>
            </a:xfrm>
            <a:prstGeom prst="straightConnector1">
              <a:avLst/>
            </a:prstGeom>
            <a:ln>
              <a:tailEnd type="triangle"/>
            </a:ln>
          </p:spPr>
          <p:style>
            <a:lnRef idx="1">
              <a:schemeClr val="accent1"/>
            </a:lnRef>
            <a:fillRef idx="0">
              <a:schemeClr val="accent1"/>
            </a:fillRef>
            <a:effectRef idx="1">
              <a:schemeClr val="accent1"/>
            </a:effectRef>
            <a:fontRef idx="minor">
              <a:schemeClr val="tx1"/>
            </a:fontRef>
          </p:style>
        </p:cxnSp>
      </p:grpSp>
      <p:sp>
        <p:nvSpPr>
          <p:cNvPr id="156" name="Rectangle 155"/>
          <p:cNvSpPr/>
          <p:nvPr/>
        </p:nvSpPr>
        <p:spPr>
          <a:xfrm>
            <a:off x="6773393" y="3109157"/>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B</a:t>
            </a:r>
          </a:p>
        </p:txBody>
      </p:sp>
      <p:sp>
        <p:nvSpPr>
          <p:cNvPr id="157" name="Rectangle 156"/>
          <p:cNvSpPr/>
          <p:nvPr/>
        </p:nvSpPr>
        <p:spPr>
          <a:xfrm>
            <a:off x="7942148" y="3109157"/>
            <a:ext cx="646040"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5</a:t>
            </a:r>
          </a:p>
        </p:txBody>
      </p:sp>
      <p:sp>
        <p:nvSpPr>
          <p:cNvPr id="158" name="Rectangle 157"/>
          <p:cNvSpPr/>
          <p:nvPr/>
        </p:nvSpPr>
        <p:spPr>
          <a:xfrm>
            <a:off x="7345424" y="3109157"/>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U</a:t>
            </a:r>
          </a:p>
        </p:txBody>
      </p:sp>
      <p:grpSp>
        <p:nvGrpSpPr>
          <p:cNvPr id="159" name="Group 158"/>
          <p:cNvGrpSpPr/>
          <p:nvPr/>
        </p:nvGrpSpPr>
        <p:grpSpPr>
          <a:xfrm>
            <a:off x="5278606" y="3840096"/>
            <a:ext cx="1428596" cy="646331"/>
            <a:chOff x="5824545" y="2372803"/>
            <a:chExt cx="1428596" cy="646331"/>
          </a:xfrm>
        </p:grpSpPr>
        <p:sp>
          <p:nvSpPr>
            <p:cNvPr id="160" name="TextBox 159"/>
            <p:cNvSpPr txBox="1"/>
            <p:nvPr/>
          </p:nvSpPr>
          <p:spPr>
            <a:xfrm>
              <a:off x="5824545" y="2372803"/>
              <a:ext cx="1428596" cy="646331"/>
            </a:xfrm>
            <a:prstGeom prst="rect">
              <a:avLst/>
            </a:prstGeom>
          </p:spPr>
          <p:txBody>
            <a:bodyPr wrap="none" rtlCol="0">
              <a:spAutoFit/>
            </a:bodyPr>
            <a:lstStyle/>
            <a:p>
              <a:pPr algn="ctr"/>
              <a:r>
                <a:rPr lang="en-US" dirty="0"/>
                <a:t>Aggregate</a:t>
              </a:r>
            </a:p>
            <a:p>
              <a:pPr algn="ctr"/>
              <a:r>
                <a:rPr lang="en-US" dirty="0"/>
                <a:t>Function</a:t>
              </a:r>
            </a:p>
          </p:txBody>
        </p:sp>
        <p:cxnSp>
          <p:nvCxnSpPr>
            <p:cNvPr id="161" name="Straight Arrow Connector 160"/>
            <p:cNvCxnSpPr/>
            <p:nvPr/>
          </p:nvCxnSpPr>
          <p:spPr>
            <a:xfrm>
              <a:off x="5824545" y="2695969"/>
              <a:ext cx="1428596" cy="0"/>
            </a:xfrm>
            <a:prstGeom prst="straightConnector1">
              <a:avLst/>
            </a:prstGeom>
            <a:ln>
              <a:tailEnd type="triangle"/>
            </a:ln>
          </p:spPr>
          <p:style>
            <a:lnRef idx="1">
              <a:schemeClr val="accent1"/>
            </a:lnRef>
            <a:fillRef idx="0">
              <a:schemeClr val="accent1"/>
            </a:fillRef>
            <a:effectRef idx="1">
              <a:schemeClr val="accent1"/>
            </a:effectRef>
            <a:fontRef idx="minor">
              <a:schemeClr val="tx1"/>
            </a:fontRef>
          </p:style>
        </p:cxnSp>
      </p:grpSp>
      <p:sp>
        <p:nvSpPr>
          <p:cNvPr id="163" name="Rectangle 162"/>
          <p:cNvSpPr/>
          <p:nvPr/>
        </p:nvSpPr>
        <p:spPr>
          <a:xfrm>
            <a:off x="6773393" y="3952407"/>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B</a:t>
            </a:r>
          </a:p>
        </p:txBody>
      </p:sp>
      <p:sp>
        <p:nvSpPr>
          <p:cNvPr id="164" name="Rectangle 163"/>
          <p:cNvSpPr/>
          <p:nvPr/>
        </p:nvSpPr>
        <p:spPr>
          <a:xfrm>
            <a:off x="7942148" y="3952407"/>
            <a:ext cx="646040"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7</a:t>
            </a:r>
          </a:p>
        </p:txBody>
      </p:sp>
      <p:sp>
        <p:nvSpPr>
          <p:cNvPr id="165" name="Rectangle 164"/>
          <p:cNvSpPr/>
          <p:nvPr/>
        </p:nvSpPr>
        <p:spPr>
          <a:xfrm>
            <a:off x="7345424" y="3952407"/>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V</a:t>
            </a:r>
          </a:p>
        </p:txBody>
      </p:sp>
      <p:grpSp>
        <p:nvGrpSpPr>
          <p:cNvPr id="166" name="Group 165"/>
          <p:cNvGrpSpPr/>
          <p:nvPr/>
        </p:nvGrpSpPr>
        <p:grpSpPr>
          <a:xfrm>
            <a:off x="5278606" y="4785083"/>
            <a:ext cx="1428596" cy="646331"/>
            <a:chOff x="5824545" y="2372803"/>
            <a:chExt cx="1428596" cy="646331"/>
          </a:xfrm>
        </p:grpSpPr>
        <p:sp>
          <p:nvSpPr>
            <p:cNvPr id="167" name="TextBox 166"/>
            <p:cNvSpPr txBox="1"/>
            <p:nvPr/>
          </p:nvSpPr>
          <p:spPr>
            <a:xfrm>
              <a:off x="5824545" y="2372803"/>
              <a:ext cx="1428596" cy="646331"/>
            </a:xfrm>
            <a:prstGeom prst="rect">
              <a:avLst/>
            </a:prstGeom>
          </p:spPr>
          <p:txBody>
            <a:bodyPr wrap="none" rtlCol="0">
              <a:spAutoFit/>
            </a:bodyPr>
            <a:lstStyle/>
            <a:p>
              <a:pPr algn="ctr"/>
              <a:r>
                <a:rPr lang="en-US" dirty="0"/>
                <a:t>Aggregate</a:t>
              </a:r>
            </a:p>
            <a:p>
              <a:pPr algn="ctr"/>
              <a:r>
                <a:rPr lang="en-US" dirty="0"/>
                <a:t>Function</a:t>
              </a:r>
            </a:p>
          </p:txBody>
        </p:sp>
        <p:cxnSp>
          <p:nvCxnSpPr>
            <p:cNvPr id="168" name="Straight Arrow Connector 167"/>
            <p:cNvCxnSpPr/>
            <p:nvPr/>
          </p:nvCxnSpPr>
          <p:spPr>
            <a:xfrm>
              <a:off x="5824545" y="2695969"/>
              <a:ext cx="1428596" cy="0"/>
            </a:xfrm>
            <a:prstGeom prst="straightConnector1">
              <a:avLst/>
            </a:prstGeom>
            <a:ln>
              <a:tailEnd type="triangle"/>
            </a:ln>
          </p:spPr>
          <p:style>
            <a:lnRef idx="1">
              <a:schemeClr val="accent1"/>
            </a:lnRef>
            <a:fillRef idx="0">
              <a:schemeClr val="accent1"/>
            </a:fillRef>
            <a:effectRef idx="1">
              <a:schemeClr val="accent1"/>
            </a:effectRef>
            <a:fontRef idx="minor">
              <a:schemeClr val="tx1"/>
            </a:fontRef>
          </p:style>
        </p:cxnSp>
      </p:grpSp>
      <p:sp>
        <p:nvSpPr>
          <p:cNvPr id="170" name="Rectangle 169"/>
          <p:cNvSpPr/>
          <p:nvPr/>
        </p:nvSpPr>
        <p:spPr>
          <a:xfrm>
            <a:off x="6773393" y="4897394"/>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C</a:t>
            </a:r>
          </a:p>
        </p:txBody>
      </p:sp>
      <p:sp>
        <p:nvSpPr>
          <p:cNvPr id="171" name="Rectangle 170"/>
          <p:cNvSpPr/>
          <p:nvPr/>
        </p:nvSpPr>
        <p:spPr>
          <a:xfrm>
            <a:off x="7942148" y="4897394"/>
            <a:ext cx="646040"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4</a:t>
            </a:r>
          </a:p>
        </p:txBody>
      </p:sp>
      <p:sp>
        <p:nvSpPr>
          <p:cNvPr id="172" name="Rectangle 171"/>
          <p:cNvSpPr/>
          <p:nvPr/>
        </p:nvSpPr>
        <p:spPr>
          <a:xfrm>
            <a:off x="7345424" y="4897394"/>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U</a:t>
            </a:r>
          </a:p>
        </p:txBody>
      </p:sp>
      <p:grpSp>
        <p:nvGrpSpPr>
          <p:cNvPr id="173" name="Group 172"/>
          <p:cNvGrpSpPr/>
          <p:nvPr/>
        </p:nvGrpSpPr>
        <p:grpSpPr>
          <a:xfrm>
            <a:off x="5278606" y="5415995"/>
            <a:ext cx="1428596" cy="646331"/>
            <a:chOff x="5824545" y="2372803"/>
            <a:chExt cx="1428596" cy="646331"/>
          </a:xfrm>
        </p:grpSpPr>
        <p:sp>
          <p:nvSpPr>
            <p:cNvPr id="174" name="TextBox 173"/>
            <p:cNvSpPr txBox="1"/>
            <p:nvPr/>
          </p:nvSpPr>
          <p:spPr>
            <a:xfrm>
              <a:off x="5824545" y="2372803"/>
              <a:ext cx="1428596" cy="646331"/>
            </a:xfrm>
            <a:prstGeom prst="rect">
              <a:avLst/>
            </a:prstGeom>
          </p:spPr>
          <p:txBody>
            <a:bodyPr wrap="none" rtlCol="0">
              <a:spAutoFit/>
            </a:bodyPr>
            <a:lstStyle/>
            <a:p>
              <a:pPr algn="ctr"/>
              <a:r>
                <a:rPr lang="en-US" dirty="0"/>
                <a:t>Aggregate</a:t>
              </a:r>
            </a:p>
            <a:p>
              <a:pPr algn="ctr"/>
              <a:r>
                <a:rPr lang="en-US" dirty="0"/>
                <a:t>Function</a:t>
              </a:r>
            </a:p>
          </p:txBody>
        </p:sp>
        <p:cxnSp>
          <p:nvCxnSpPr>
            <p:cNvPr id="175" name="Straight Arrow Connector 174"/>
            <p:cNvCxnSpPr/>
            <p:nvPr/>
          </p:nvCxnSpPr>
          <p:spPr>
            <a:xfrm>
              <a:off x="5824545" y="2695969"/>
              <a:ext cx="1428596" cy="0"/>
            </a:xfrm>
            <a:prstGeom prst="straightConnector1">
              <a:avLst/>
            </a:prstGeom>
            <a:ln>
              <a:tailEnd type="triangle"/>
            </a:ln>
          </p:spPr>
          <p:style>
            <a:lnRef idx="1">
              <a:schemeClr val="accent1"/>
            </a:lnRef>
            <a:fillRef idx="0">
              <a:schemeClr val="accent1"/>
            </a:fillRef>
            <a:effectRef idx="1">
              <a:schemeClr val="accent1"/>
            </a:effectRef>
            <a:fontRef idx="minor">
              <a:schemeClr val="tx1"/>
            </a:fontRef>
          </p:style>
        </p:cxnSp>
      </p:grpSp>
      <p:sp>
        <p:nvSpPr>
          <p:cNvPr id="177" name="Rectangle 176"/>
          <p:cNvSpPr/>
          <p:nvPr/>
        </p:nvSpPr>
        <p:spPr>
          <a:xfrm>
            <a:off x="6773393" y="5528306"/>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C</a:t>
            </a:r>
          </a:p>
        </p:txBody>
      </p:sp>
      <p:sp>
        <p:nvSpPr>
          <p:cNvPr id="178" name="Rectangle 177"/>
          <p:cNvSpPr/>
          <p:nvPr/>
        </p:nvSpPr>
        <p:spPr>
          <a:xfrm>
            <a:off x="7942148" y="5528306"/>
            <a:ext cx="646040"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9</a:t>
            </a:r>
          </a:p>
        </p:txBody>
      </p:sp>
      <p:sp>
        <p:nvSpPr>
          <p:cNvPr id="179" name="Rectangle 178"/>
          <p:cNvSpPr/>
          <p:nvPr/>
        </p:nvSpPr>
        <p:spPr>
          <a:xfrm>
            <a:off x="7345424" y="5528306"/>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V</a:t>
            </a:r>
          </a:p>
        </p:txBody>
      </p:sp>
      <p:grpSp>
        <p:nvGrpSpPr>
          <p:cNvPr id="180" name="Group 179"/>
          <p:cNvGrpSpPr/>
          <p:nvPr/>
        </p:nvGrpSpPr>
        <p:grpSpPr>
          <a:xfrm>
            <a:off x="5278606" y="6119325"/>
            <a:ext cx="1428596" cy="646331"/>
            <a:chOff x="5824545" y="2372803"/>
            <a:chExt cx="1428596" cy="646331"/>
          </a:xfrm>
        </p:grpSpPr>
        <p:sp>
          <p:nvSpPr>
            <p:cNvPr id="181" name="TextBox 180"/>
            <p:cNvSpPr txBox="1"/>
            <p:nvPr/>
          </p:nvSpPr>
          <p:spPr>
            <a:xfrm>
              <a:off x="5824545" y="2372803"/>
              <a:ext cx="1428596" cy="646331"/>
            </a:xfrm>
            <a:prstGeom prst="rect">
              <a:avLst/>
            </a:prstGeom>
          </p:spPr>
          <p:txBody>
            <a:bodyPr wrap="none" rtlCol="0">
              <a:spAutoFit/>
            </a:bodyPr>
            <a:lstStyle/>
            <a:p>
              <a:pPr algn="ctr"/>
              <a:r>
                <a:rPr lang="en-US" dirty="0"/>
                <a:t>Aggregate</a:t>
              </a:r>
            </a:p>
            <a:p>
              <a:pPr algn="ctr"/>
              <a:r>
                <a:rPr lang="en-US" dirty="0"/>
                <a:t>Function</a:t>
              </a:r>
            </a:p>
          </p:txBody>
        </p:sp>
        <p:cxnSp>
          <p:nvCxnSpPr>
            <p:cNvPr id="182" name="Straight Arrow Connector 181"/>
            <p:cNvCxnSpPr/>
            <p:nvPr/>
          </p:nvCxnSpPr>
          <p:spPr>
            <a:xfrm>
              <a:off x="5824545" y="2695969"/>
              <a:ext cx="1428596" cy="0"/>
            </a:xfrm>
            <a:prstGeom prst="straightConnector1">
              <a:avLst/>
            </a:prstGeom>
            <a:ln>
              <a:tailEnd type="triangle"/>
            </a:ln>
          </p:spPr>
          <p:style>
            <a:lnRef idx="1">
              <a:schemeClr val="accent1"/>
            </a:lnRef>
            <a:fillRef idx="0">
              <a:schemeClr val="accent1"/>
            </a:fillRef>
            <a:effectRef idx="1">
              <a:schemeClr val="accent1"/>
            </a:effectRef>
            <a:fontRef idx="minor">
              <a:schemeClr val="tx1"/>
            </a:fontRef>
          </p:style>
        </p:cxnSp>
      </p:grpSp>
      <p:sp>
        <p:nvSpPr>
          <p:cNvPr id="184" name="Rectangle 183"/>
          <p:cNvSpPr/>
          <p:nvPr/>
        </p:nvSpPr>
        <p:spPr>
          <a:xfrm>
            <a:off x="6773393" y="6231636"/>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D</a:t>
            </a:r>
          </a:p>
        </p:txBody>
      </p:sp>
      <p:sp>
        <p:nvSpPr>
          <p:cNvPr id="185" name="Rectangle 184"/>
          <p:cNvSpPr/>
          <p:nvPr/>
        </p:nvSpPr>
        <p:spPr>
          <a:xfrm>
            <a:off x="7942148" y="6231636"/>
            <a:ext cx="646040"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5</a:t>
            </a:r>
          </a:p>
        </p:txBody>
      </p:sp>
      <p:sp>
        <p:nvSpPr>
          <p:cNvPr id="186" name="Rectangle 185"/>
          <p:cNvSpPr/>
          <p:nvPr/>
        </p:nvSpPr>
        <p:spPr>
          <a:xfrm>
            <a:off x="7345424" y="6231636"/>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U</a:t>
            </a:r>
          </a:p>
        </p:txBody>
      </p:sp>
      <p:sp>
        <p:nvSpPr>
          <p:cNvPr id="126" name="Rectangle 125"/>
          <p:cNvSpPr/>
          <p:nvPr/>
        </p:nvSpPr>
        <p:spPr>
          <a:xfrm>
            <a:off x="9483763" y="2854040"/>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A</a:t>
            </a:r>
          </a:p>
        </p:txBody>
      </p:sp>
      <p:sp>
        <p:nvSpPr>
          <p:cNvPr id="130" name="Rectangle 129"/>
          <p:cNvSpPr/>
          <p:nvPr/>
        </p:nvSpPr>
        <p:spPr>
          <a:xfrm>
            <a:off x="10118724" y="2860394"/>
            <a:ext cx="646040"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5</a:t>
            </a:r>
          </a:p>
        </p:txBody>
      </p:sp>
      <p:sp>
        <p:nvSpPr>
          <p:cNvPr id="134" name="Rectangle 133"/>
          <p:cNvSpPr/>
          <p:nvPr/>
        </p:nvSpPr>
        <p:spPr>
          <a:xfrm>
            <a:off x="10118724" y="2304939"/>
            <a:ext cx="643967"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U</a:t>
            </a:r>
          </a:p>
        </p:txBody>
      </p:sp>
      <p:sp>
        <p:nvSpPr>
          <p:cNvPr id="146" name="Rectangle 145"/>
          <p:cNvSpPr/>
          <p:nvPr/>
        </p:nvSpPr>
        <p:spPr>
          <a:xfrm>
            <a:off x="9483763" y="2860394"/>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A</a:t>
            </a:r>
          </a:p>
        </p:txBody>
      </p:sp>
      <p:sp>
        <p:nvSpPr>
          <p:cNvPr id="155" name="Rectangle 154"/>
          <p:cNvSpPr/>
          <p:nvPr/>
        </p:nvSpPr>
        <p:spPr>
          <a:xfrm>
            <a:off x="10934778" y="2854039"/>
            <a:ext cx="646040"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1</a:t>
            </a:r>
          </a:p>
        </p:txBody>
      </p:sp>
      <p:sp>
        <p:nvSpPr>
          <p:cNvPr id="162" name="Rectangle 161"/>
          <p:cNvSpPr/>
          <p:nvPr/>
        </p:nvSpPr>
        <p:spPr>
          <a:xfrm>
            <a:off x="9483765" y="3453134"/>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B</a:t>
            </a:r>
          </a:p>
        </p:txBody>
      </p:sp>
      <p:sp>
        <p:nvSpPr>
          <p:cNvPr id="169" name="Rectangle 168"/>
          <p:cNvSpPr/>
          <p:nvPr/>
        </p:nvSpPr>
        <p:spPr>
          <a:xfrm>
            <a:off x="10116651" y="3453134"/>
            <a:ext cx="646040"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5</a:t>
            </a:r>
          </a:p>
        </p:txBody>
      </p:sp>
      <p:sp>
        <p:nvSpPr>
          <p:cNvPr id="176" name="Rectangle 175"/>
          <p:cNvSpPr/>
          <p:nvPr/>
        </p:nvSpPr>
        <p:spPr>
          <a:xfrm>
            <a:off x="10934778" y="3447436"/>
            <a:ext cx="646040"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7</a:t>
            </a:r>
          </a:p>
        </p:txBody>
      </p:sp>
      <p:sp>
        <p:nvSpPr>
          <p:cNvPr id="183" name="Rectangle 182"/>
          <p:cNvSpPr/>
          <p:nvPr/>
        </p:nvSpPr>
        <p:spPr>
          <a:xfrm>
            <a:off x="9483765" y="4043505"/>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C</a:t>
            </a:r>
          </a:p>
        </p:txBody>
      </p:sp>
      <p:sp>
        <p:nvSpPr>
          <p:cNvPr id="187" name="Rectangle 186"/>
          <p:cNvSpPr/>
          <p:nvPr/>
        </p:nvSpPr>
        <p:spPr>
          <a:xfrm>
            <a:off x="10116651" y="4049441"/>
            <a:ext cx="646040"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4</a:t>
            </a:r>
          </a:p>
        </p:txBody>
      </p:sp>
      <p:sp>
        <p:nvSpPr>
          <p:cNvPr id="188" name="Rectangle 187"/>
          <p:cNvSpPr/>
          <p:nvPr/>
        </p:nvSpPr>
        <p:spPr>
          <a:xfrm>
            <a:off x="10944729" y="4043505"/>
            <a:ext cx="646040"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9</a:t>
            </a:r>
          </a:p>
        </p:txBody>
      </p:sp>
      <p:sp>
        <p:nvSpPr>
          <p:cNvPr id="189" name="Rectangle 188"/>
          <p:cNvSpPr/>
          <p:nvPr/>
        </p:nvSpPr>
        <p:spPr>
          <a:xfrm>
            <a:off x="9483763" y="4608704"/>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D</a:t>
            </a:r>
          </a:p>
        </p:txBody>
      </p:sp>
      <p:sp>
        <p:nvSpPr>
          <p:cNvPr id="190" name="Rectangle 189"/>
          <p:cNvSpPr/>
          <p:nvPr/>
        </p:nvSpPr>
        <p:spPr>
          <a:xfrm>
            <a:off x="10130715" y="4608703"/>
            <a:ext cx="646040"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5</a:t>
            </a:r>
          </a:p>
        </p:txBody>
      </p:sp>
      <p:sp>
        <p:nvSpPr>
          <p:cNvPr id="191" name="Rectangle 190"/>
          <p:cNvSpPr/>
          <p:nvPr/>
        </p:nvSpPr>
        <p:spPr>
          <a:xfrm>
            <a:off x="10944729" y="2304939"/>
            <a:ext cx="646040"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V</a:t>
            </a:r>
          </a:p>
        </p:txBody>
      </p:sp>
      <p:sp>
        <p:nvSpPr>
          <p:cNvPr id="192" name="Rectangle 191"/>
          <p:cNvSpPr/>
          <p:nvPr/>
        </p:nvSpPr>
        <p:spPr>
          <a:xfrm>
            <a:off x="10934778" y="4608702"/>
            <a:ext cx="646040" cy="407773"/>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2400" dirty="0"/>
          </a:p>
        </p:txBody>
      </p:sp>
      <p:sp>
        <p:nvSpPr>
          <p:cNvPr id="193" name="TextBox 192"/>
          <p:cNvSpPr txBox="1"/>
          <p:nvPr/>
        </p:nvSpPr>
        <p:spPr>
          <a:xfrm>
            <a:off x="9427603" y="5195745"/>
            <a:ext cx="2164899" cy="646331"/>
          </a:xfrm>
          <a:prstGeom prst="rect">
            <a:avLst/>
          </a:prstGeom>
        </p:spPr>
        <p:txBody>
          <a:bodyPr wrap="square" rtlCol="0">
            <a:spAutoFit/>
          </a:bodyPr>
          <a:lstStyle/>
          <a:p>
            <a:pPr algn="r"/>
            <a:r>
              <a:rPr lang="en-US" dirty="0"/>
              <a:t>Need </a:t>
            </a:r>
            <a:r>
              <a:rPr lang="en-US"/>
              <a:t>to address missing values</a:t>
            </a:r>
          </a:p>
        </p:txBody>
      </p:sp>
      <p:cxnSp>
        <p:nvCxnSpPr>
          <p:cNvPr id="13" name="Straight Arrow Connector 12"/>
          <p:cNvCxnSpPr>
            <a:stCxn id="107" idx="3"/>
            <a:endCxn id="130" idx="0"/>
          </p:cNvCxnSpPr>
          <p:nvPr/>
        </p:nvCxnSpPr>
        <p:spPr>
          <a:xfrm>
            <a:off x="8588188" y="1759207"/>
            <a:ext cx="1853556" cy="1101187"/>
          </a:xfrm>
          <a:prstGeom prst="straightConnector1">
            <a:avLst/>
          </a:prstGeom>
          <a:ln>
            <a:tailEnd type="triangle"/>
          </a:ln>
        </p:spPr>
        <p:style>
          <a:lnRef idx="1">
            <a:schemeClr val="accent1"/>
          </a:lnRef>
          <a:fillRef idx="0">
            <a:schemeClr val="accent1"/>
          </a:fillRef>
          <a:effectRef idx="1">
            <a:schemeClr val="accent1"/>
          </a:effectRef>
          <a:fontRef idx="minor">
            <a:schemeClr val="tx1"/>
          </a:fontRef>
        </p:style>
      </p:cxnSp>
      <p:cxnSp>
        <p:nvCxnSpPr>
          <p:cNvPr id="194" name="Straight Arrow Connector 193"/>
          <p:cNvCxnSpPr>
            <a:stCxn id="114" idx="3"/>
            <a:endCxn id="155" idx="1"/>
          </p:cNvCxnSpPr>
          <p:nvPr/>
        </p:nvCxnSpPr>
        <p:spPr>
          <a:xfrm>
            <a:off x="8588188" y="2622120"/>
            <a:ext cx="2346590" cy="435806"/>
          </a:xfrm>
          <a:prstGeom prst="straightConnector1">
            <a:avLst/>
          </a:prstGeom>
          <a:ln>
            <a:tailEnd type="triangle"/>
          </a:ln>
        </p:spPr>
        <p:style>
          <a:lnRef idx="1">
            <a:schemeClr val="accent1"/>
          </a:lnRef>
          <a:fillRef idx="0">
            <a:schemeClr val="accent1"/>
          </a:fillRef>
          <a:effectRef idx="1">
            <a:schemeClr val="accent1"/>
          </a:effectRef>
          <a:fontRef idx="minor">
            <a:schemeClr val="tx1"/>
          </a:fontRef>
        </p:style>
      </p:cxnSp>
      <p:cxnSp>
        <p:nvCxnSpPr>
          <p:cNvPr id="195" name="Straight Arrow Connector 194"/>
          <p:cNvCxnSpPr>
            <a:stCxn id="157" idx="3"/>
            <a:endCxn id="169" idx="1"/>
          </p:cNvCxnSpPr>
          <p:nvPr/>
        </p:nvCxnSpPr>
        <p:spPr>
          <a:xfrm>
            <a:off x="8588188" y="3313044"/>
            <a:ext cx="1528463" cy="343977"/>
          </a:xfrm>
          <a:prstGeom prst="straightConnector1">
            <a:avLst/>
          </a:prstGeom>
          <a:ln>
            <a:tailEnd type="triangle"/>
          </a:ln>
        </p:spPr>
        <p:style>
          <a:lnRef idx="1">
            <a:schemeClr val="accent1"/>
          </a:lnRef>
          <a:fillRef idx="0">
            <a:schemeClr val="accent1"/>
          </a:fillRef>
          <a:effectRef idx="1">
            <a:schemeClr val="accent1"/>
          </a:effectRef>
          <a:fontRef idx="minor">
            <a:schemeClr val="tx1"/>
          </a:fontRef>
        </p:style>
      </p:cxnSp>
      <p:cxnSp>
        <p:nvCxnSpPr>
          <p:cNvPr id="196" name="Straight Arrow Connector 195"/>
          <p:cNvCxnSpPr>
            <a:stCxn id="164" idx="3"/>
            <a:endCxn id="176" idx="1"/>
          </p:cNvCxnSpPr>
          <p:nvPr/>
        </p:nvCxnSpPr>
        <p:spPr>
          <a:xfrm flipV="1">
            <a:off x="8588188" y="3651323"/>
            <a:ext cx="2346590" cy="504971"/>
          </a:xfrm>
          <a:prstGeom prst="straightConnector1">
            <a:avLst/>
          </a:prstGeom>
          <a:ln>
            <a:tailEnd type="triangle"/>
          </a:ln>
        </p:spPr>
        <p:style>
          <a:lnRef idx="1">
            <a:schemeClr val="accent1"/>
          </a:lnRef>
          <a:fillRef idx="0">
            <a:schemeClr val="accent1"/>
          </a:fillRef>
          <a:effectRef idx="1">
            <a:schemeClr val="accent1"/>
          </a:effectRef>
          <a:fontRef idx="minor">
            <a:schemeClr val="tx1"/>
          </a:fontRef>
        </p:style>
      </p:cxnSp>
      <p:cxnSp>
        <p:nvCxnSpPr>
          <p:cNvPr id="197" name="Straight Arrow Connector 196"/>
          <p:cNvCxnSpPr>
            <a:stCxn id="171" idx="3"/>
            <a:endCxn id="187" idx="1"/>
          </p:cNvCxnSpPr>
          <p:nvPr/>
        </p:nvCxnSpPr>
        <p:spPr>
          <a:xfrm flipV="1">
            <a:off x="8588188" y="4253328"/>
            <a:ext cx="1528463" cy="847953"/>
          </a:xfrm>
          <a:prstGeom prst="straightConnector1">
            <a:avLst/>
          </a:prstGeom>
          <a:ln>
            <a:tailEnd type="triangle"/>
          </a:ln>
        </p:spPr>
        <p:style>
          <a:lnRef idx="1">
            <a:schemeClr val="accent1"/>
          </a:lnRef>
          <a:fillRef idx="0">
            <a:schemeClr val="accent1"/>
          </a:fillRef>
          <a:effectRef idx="1">
            <a:schemeClr val="accent1"/>
          </a:effectRef>
          <a:fontRef idx="minor">
            <a:schemeClr val="tx1"/>
          </a:fontRef>
        </p:style>
      </p:cxnSp>
      <p:cxnSp>
        <p:nvCxnSpPr>
          <p:cNvPr id="198" name="Straight Arrow Connector 197"/>
          <p:cNvCxnSpPr>
            <a:stCxn id="178" idx="3"/>
            <a:endCxn id="188" idx="1"/>
          </p:cNvCxnSpPr>
          <p:nvPr/>
        </p:nvCxnSpPr>
        <p:spPr>
          <a:xfrm flipV="1">
            <a:off x="8588188" y="4247392"/>
            <a:ext cx="2356541" cy="1484801"/>
          </a:xfrm>
          <a:prstGeom prst="straightConnector1">
            <a:avLst/>
          </a:prstGeom>
          <a:ln>
            <a:tailEnd type="triangle"/>
          </a:ln>
        </p:spPr>
        <p:style>
          <a:lnRef idx="1">
            <a:schemeClr val="accent1"/>
          </a:lnRef>
          <a:fillRef idx="0">
            <a:schemeClr val="accent1"/>
          </a:fillRef>
          <a:effectRef idx="1">
            <a:schemeClr val="accent1"/>
          </a:effectRef>
          <a:fontRef idx="minor">
            <a:schemeClr val="tx1"/>
          </a:fontRef>
        </p:style>
      </p:cxnSp>
      <p:cxnSp>
        <p:nvCxnSpPr>
          <p:cNvPr id="199" name="Straight Arrow Connector 198"/>
          <p:cNvCxnSpPr>
            <a:stCxn id="185" idx="3"/>
            <a:endCxn id="190" idx="1"/>
          </p:cNvCxnSpPr>
          <p:nvPr/>
        </p:nvCxnSpPr>
        <p:spPr>
          <a:xfrm flipV="1">
            <a:off x="8588188" y="4812590"/>
            <a:ext cx="1542527" cy="1622933"/>
          </a:xfrm>
          <a:prstGeom prst="straightConnector1">
            <a:avLst/>
          </a:prstGeom>
          <a:ln>
            <a:tailEnd type="triangle"/>
          </a:ln>
        </p:spPr>
        <p:style>
          <a:lnRef idx="1">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369480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B0E6F7-790D-3C4F-9B3B-CB29A69CF5CA}"/>
              </a:ext>
            </a:extLst>
          </p:cNvPr>
          <p:cNvSpPr>
            <a:spLocks noGrp="1"/>
          </p:cNvSpPr>
          <p:nvPr>
            <p:ph type="title"/>
          </p:nvPr>
        </p:nvSpPr>
        <p:spPr/>
        <p:txBody>
          <a:bodyPr/>
          <a:lstStyle/>
          <a:p>
            <a:r>
              <a:rPr lang="en-US" dirty="0"/>
              <a:t>Last Lecture</a:t>
            </a:r>
          </a:p>
        </p:txBody>
      </p:sp>
      <p:sp>
        <p:nvSpPr>
          <p:cNvPr id="3" name="Content Placeholder 2">
            <a:extLst>
              <a:ext uri="{FF2B5EF4-FFF2-40B4-BE49-F238E27FC236}">
                <a16:creationId xmlns:a16="http://schemas.microsoft.com/office/drawing/2014/main" id="{C10D3012-B201-9D40-BEC0-9D30D6EE1A32}"/>
              </a:ext>
            </a:extLst>
          </p:cNvPr>
          <p:cNvSpPr>
            <a:spLocks noGrp="1"/>
          </p:cNvSpPr>
          <p:nvPr>
            <p:ph idx="1"/>
          </p:nvPr>
        </p:nvSpPr>
        <p:spPr>
          <a:xfrm>
            <a:off x="552450" y="1646239"/>
            <a:ext cx="11353800" cy="2864802"/>
          </a:xfrm>
        </p:spPr>
        <p:txBody>
          <a:bodyPr/>
          <a:lstStyle/>
          <a:p>
            <a:r>
              <a:rPr lang="en-US" dirty="0"/>
              <a:t>Started discussing exploratory data analysis</a:t>
            </a:r>
          </a:p>
          <a:p>
            <a:r>
              <a:rPr lang="en-US" b="1" dirty="0"/>
              <a:t>Structure</a:t>
            </a:r>
            <a:r>
              <a:rPr lang="en-US" dirty="0"/>
              <a:t> -- </a:t>
            </a:r>
            <a:r>
              <a:rPr lang="en-US" i="1" dirty="0"/>
              <a:t>the “shape” of a data file (how is it organized)</a:t>
            </a:r>
          </a:p>
          <a:p>
            <a:r>
              <a:rPr lang="en-US" b="1" i="1" dirty="0"/>
              <a:t>Granularity </a:t>
            </a:r>
            <a:r>
              <a:rPr lang="en-US" i="1" dirty="0"/>
              <a:t>-- how fine/coarse is each datum</a:t>
            </a:r>
          </a:p>
          <a:p>
            <a:r>
              <a:rPr lang="en-US" b="1" i="1" dirty="0"/>
              <a:t>Scope</a:t>
            </a:r>
            <a:r>
              <a:rPr lang="en-US" i="1" dirty="0"/>
              <a:t> -- how (in)complete is the data</a:t>
            </a:r>
          </a:p>
          <a:p>
            <a:endParaRPr lang="en-US" i="1" dirty="0"/>
          </a:p>
        </p:txBody>
      </p:sp>
      <p:grpSp>
        <p:nvGrpSpPr>
          <p:cNvPr id="14" name="Group 13">
            <a:extLst>
              <a:ext uri="{FF2B5EF4-FFF2-40B4-BE49-F238E27FC236}">
                <a16:creationId xmlns:a16="http://schemas.microsoft.com/office/drawing/2014/main" id="{EB7D05AF-E80C-F84A-8DC6-4B04F5783268}"/>
              </a:ext>
            </a:extLst>
          </p:cNvPr>
          <p:cNvGrpSpPr/>
          <p:nvPr/>
        </p:nvGrpSpPr>
        <p:grpSpPr>
          <a:xfrm>
            <a:off x="327684" y="4352544"/>
            <a:ext cx="4355657" cy="2316480"/>
            <a:chOff x="620292" y="4352544"/>
            <a:chExt cx="4355657" cy="2316480"/>
          </a:xfrm>
        </p:grpSpPr>
        <p:sp>
          <p:nvSpPr>
            <p:cNvPr id="4" name="Rounded Rectangle 3">
              <a:extLst>
                <a:ext uri="{FF2B5EF4-FFF2-40B4-BE49-F238E27FC236}">
                  <a16:creationId xmlns:a16="http://schemas.microsoft.com/office/drawing/2014/main" id="{5A142D3E-7A94-B74F-AFBB-B09CBADA7D79}"/>
                </a:ext>
              </a:extLst>
            </p:cNvPr>
            <p:cNvSpPr/>
            <p:nvPr/>
          </p:nvSpPr>
          <p:spPr>
            <a:xfrm>
              <a:off x="2036064" y="4352544"/>
              <a:ext cx="2939885" cy="2316480"/>
            </a:xfrm>
            <a:prstGeom prst="roundRect">
              <a:avLst/>
            </a:prstGeom>
          </p:spPr>
          <p:style>
            <a:lnRef idx="1">
              <a:schemeClr val="accent1"/>
            </a:lnRef>
            <a:fillRef idx="1">
              <a:schemeClr val="accent1"/>
            </a:fillRef>
            <a:effectRef idx="1">
              <a:schemeClr val="accent1"/>
            </a:effectRef>
            <a:fontRef idx="minor">
              <a:schemeClr val="lt1"/>
            </a:fontRef>
          </p:style>
          <p:txBody>
            <a:bodyPr rtlCol="0" anchor="b"/>
            <a:lstStyle/>
            <a:p>
              <a:r>
                <a:rPr lang="en-US" sz="4000" dirty="0"/>
                <a:t>Data</a:t>
              </a:r>
            </a:p>
          </p:txBody>
        </p:sp>
        <p:sp>
          <p:nvSpPr>
            <p:cNvPr id="5" name="Freeform 4">
              <a:extLst>
                <a:ext uri="{FF2B5EF4-FFF2-40B4-BE49-F238E27FC236}">
                  <a16:creationId xmlns:a16="http://schemas.microsoft.com/office/drawing/2014/main" id="{71E678C5-8655-2241-9FC9-AAF03510CFA7}"/>
                </a:ext>
              </a:extLst>
            </p:cNvPr>
            <p:cNvSpPr/>
            <p:nvPr/>
          </p:nvSpPr>
          <p:spPr>
            <a:xfrm>
              <a:off x="2574475" y="4511041"/>
              <a:ext cx="2008454" cy="1446157"/>
            </a:xfrm>
            <a:custGeom>
              <a:avLst/>
              <a:gdLst>
                <a:gd name="connsiteX0" fmla="*/ 494252 w 2008454"/>
                <a:gd name="connsiteY0" fmla="*/ 1152907 h 1446157"/>
                <a:gd name="connsiteX1" fmla="*/ 6572 w 2008454"/>
                <a:gd name="connsiteY1" fmla="*/ 677419 h 1446157"/>
                <a:gd name="connsiteX2" fmla="*/ 847820 w 2008454"/>
                <a:gd name="connsiteY2" fmla="*/ 31243 h 1446157"/>
                <a:gd name="connsiteX3" fmla="*/ 1920716 w 2008454"/>
                <a:gd name="connsiteY3" fmla="*/ 153163 h 1446157"/>
                <a:gd name="connsiteX4" fmla="*/ 1493996 w 2008454"/>
                <a:gd name="connsiteY4" fmla="*/ 604267 h 1446157"/>
                <a:gd name="connsiteX5" fmla="*/ 2006060 w 2008454"/>
                <a:gd name="connsiteY5" fmla="*/ 921259 h 1446157"/>
                <a:gd name="connsiteX6" fmla="*/ 1664684 w 2008454"/>
                <a:gd name="connsiteY6" fmla="*/ 1445515 h 1446157"/>
                <a:gd name="connsiteX7" fmla="*/ 1177004 w 2008454"/>
                <a:gd name="connsiteY7" fmla="*/ 1030987 h 1446157"/>
                <a:gd name="connsiteX8" fmla="*/ 494252 w 2008454"/>
                <a:gd name="connsiteY8" fmla="*/ 1152907 h 1446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08454" h="1446157">
                  <a:moveTo>
                    <a:pt x="494252" y="1152907"/>
                  </a:moveTo>
                  <a:cubicBezTo>
                    <a:pt x="299180" y="1093979"/>
                    <a:pt x="-52356" y="864363"/>
                    <a:pt x="6572" y="677419"/>
                  </a:cubicBezTo>
                  <a:cubicBezTo>
                    <a:pt x="65500" y="490475"/>
                    <a:pt x="528796" y="118619"/>
                    <a:pt x="847820" y="31243"/>
                  </a:cubicBezTo>
                  <a:cubicBezTo>
                    <a:pt x="1166844" y="-56133"/>
                    <a:pt x="1813020" y="57659"/>
                    <a:pt x="1920716" y="153163"/>
                  </a:cubicBezTo>
                  <a:cubicBezTo>
                    <a:pt x="2028412" y="248667"/>
                    <a:pt x="1479772" y="476251"/>
                    <a:pt x="1493996" y="604267"/>
                  </a:cubicBezTo>
                  <a:cubicBezTo>
                    <a:pt x="1508220" y="732283"/>
                    <a:pt x="1977612" y="781051"/>
                    <a:pt x="2006060" y="921259"/>
                  </a:cubicBezTo>
                  <a:cubicBezTo>
                    <a:pt x="2034508" y="1061467"/>
                    <a:pt x="1802860" y="1427227"/>
                    <a:pt x="1664684" y="1445515"/>
                  </a:cubicBezTo>
                  <a:cubicBezTo>
                    <a:pt x="1526508" y="1463803"/>
                    <a:pt x="1374108" y="1085851"/>
                    <a:pt x="1177004" y="1030987"/>
                  </a:cubicBezTo>
                  <a:cubicBezTo>
                    <a:pt x="979900" y="976123"/>
                    <a:pt x="689324" y="1211835"/>
                    <a:pt x="494252" y="1152907"/>
                  </a:cubicBezTo>
                  <a:close/>
                </a:path>
              </a:pathLst>
            </a:custGeom>
            <a:solidFill>
              <a:srgbClr val="FFC000">
                <a:alpha val="75000"/>
              </a:srgbClr>
            </a:solidFill>
            <a:ln>
              <a:solidFill>
                <a:schemeClr val="bg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AB2DF109-C9E1-8A4A-B61F-5B94736F8238}"/>
                </a:ext>
              </a:extLst>
            </p:cNvPr>
            <p:cNvSpPr txBox="1"/>
            <p:nvPr/>
          </p:nvSpPr>
          <p:spPr>
            <a:xfrm rot="19488843">
              <a:off x="2787655" y="4887230"/>
              <a:ext cx="1390124" cy="369332"/>
            </a:xfrm>
            <a:prstGeom prst="rect">
              <a:avLst/>
            </a:prstGeom>
          </p:spPr>
          <p:txBody>
            <a:bodyPr wrap="none" rtlCol="0">
              <a:spAutoFit/>
            </a:bodyPr>
            <a:lstStyle/>
            <a:p>
              <a:r>
                <a:rPr lang="en-US" dirty="0"/>
                <a:t>Population</a:t>
              </a:r>
            </a:p>
          </p:txBody>
        </p:sp>
        <p:sp>
          <p:nvSpPr>
            <p:cNvPr id="7" name="TextBox 6">
              <a:extLst>
                <a:ext uri="{FF2B5EF4-FFF2-40B4-BE49-F238E27FC236}">
                  <a16:creationId xmlns:a16="http://schemas.microsoft.com/office/drawing/2014/main" id="{1A44ED8A-E15A-F240-AE63-F137616638C3}"/>
                </a:ext>
              </a:extLst>
            </p:cNvPr>
            <p:cNvSpPr txBox="1"/>
            <p:nvPr/>
          </p:nvSpPr>
          <p:spPr>
            <a:xfrm>
              <a:off x="620292" y="5037684"/>
              <a:ext cx="1415772" cy="830997"/>
            </a:xfrm>
            <a:prstGeom prst="rect">
              <a:avLst/>
            </a:prstGeom>
          </p:spPr>
          <p:txBody>
            <a:bodyPr wrap="none" rtlCol="0">
              <a:spAutoFit/>
            </a:bodyPr>
            <a:lstStyle/>
            <a:p>
              <a:pPr algn="r"/>
              <a:r>
                <a:rPr lang="en-US" sz="2400" dirty="0"/>
                <a:t>Need to</a:t>
              </a:r>
              <a:br>
                <a:rPr lang="en-US" sz="2400" dirty="0"/>
              </a:br>
              <a:r>
                <a:rPr lang="en-US" sz="2400" dirty="0"/>
                <a:t>Filter</a:t>
              </a:r>
            </a:p>
          </p:txBody>
        </p:sp>
      </p:grpSp>
      <p:grpSp>
        <p:nvGrpSpPr>
          <p:cNvPr id="11" name="Group 10">
            <a:extLst>
              <a:ext uri="{FF2B5EF4-FFF2-40B4-BE49-F238E27FC236}">
                <a16:creationId xmlns:a16="http://schemas.microsoft.com/office/drawing/2014/main" id="{5263AAA4-A1FA-C94D-8FCB-469C720192BB}"/>
              </a:ext>
            </a:extLst>
          </p:cNvPr>
          <p:cNvGrpSpPr/>
          <p:nvPr/>
        </p:nvGrpSpPr>
        <p:grpSpPr>
          <a:xfrm>
            <a:off x="5203327" y="3841146"/>
            <a:ext cx="6475545" cy="2743200"/>
            <a:chOff x="5240967" y="3779521"/>
            <a:chExt cx="6475545" cy="2743200"/>
          </a:xfrm>
        </p:grpSpPr>
        <p:sp>
          <p:nvSpPr>
            <p:cNvPr id="57" name="Rounded Rectangle 56">
              <a:extLst>
                <a:ext uri="{FF2B5EF4-FFF2-40B4-BE49-F238E27FC236}">
                  <a16:creationId xmlns:a16="http://schemas.microsoft.com/office/drawing/2014/main" id="{9B21F9FA-42AC-A646-88C9-59CC150A442B}"/>
                </a:ext>
              </a:extLst>
            </p:cNvPr>
            <p:cNvSpPr/>
            <p:nvPr/>
          </p:nvSpPr>
          <p:spPr>
            <a:xfrm>
              <a:off x="6682530" y="4829315"/>
              <a:ext cx="3155131" cy="1693406"/>
            </a:xfrm>
            <a:prstGeom prst="roundRect">
              <a:avLst/>
            </a:prstGeom>
          </p:spPr>
          <p:style>
            <a:lnRef idx="1">
              <a:schemeClr val="accent1"/>
            </a:lnRef>
            <a:fillRef idx="1">
              <a:schemeClr val="accent1"/>
            </a:fillRef>
            <a:effectRef idx="1">
              <a:schemeClr val="accent1"/>
            </a:effectRef>
            <a:fontRef idx="minor">
              <a:schemeClr val="lt1"/>
            </a:fontRef>
          </p:style>
          <p:txBody>
            <a:bodyPr rtlCol="0" anchor="b"/>
            <a:lstStyle/>
            <a:p>
              <a:r>
                <a:rPr lang="en-US" sz="4000" dirty="0"/>
                <a:t>Data</a:t>
              </a:r>
            </a:p>
          </p:txBody>
        </p:sp>
        <p:sp>
          <p:nvSpPr>
            <p:cNvPr id="10" name="Oval 9">
              <a:extLst>
                <a:ext uri="{FF2B5EF4-FFF2-40B4-BE49-F238E27FC236}">
                  <a16:creationId xmlns:a16="http://schemas.microsoft.com/office/drawing/2014/main" id="{665E3362-6821-CE44-A1C7-E9FFC3286889}"/>
                </a:ext>
              </a:extLst>
            </p:cNvPr>
            <p:cNvSpPr/>
            <p:nvPr/>
          </p:nvSpPr>
          <p:spPr>
            <a:xfrm>
              <a:off x="7766304" y="3779521"/>
              <a:ext cx="3950208" cy="2743200"/>
            </a:xfrm>
            <a:prstGeom prst="ellipse">
              <a:avLst/>
            </a:prstGeom>
            <a:solidFill>
              <a:srgbClr val="FFC000">
                <a:alpha val="63000"/>
              </a:srgbClr>
            </a:solidFill>
            <a:ln>
              <a:solidFill>
                <a:schemeClr val="bg1"/>
              </a:solidFill>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8" name="TextBox 57">
              <a:extLst>
                <a:ext uri="{FF2B5EF4-FFF2-40B4-BE49-F238E27FC236}">
                  <a16:creationId xmlns:a16="http://schemas.microsoft.com/office/drawing/2014/main" id="{92C5B991-9A7C-8443-A4E4-FE55ADB77663}"/>
                </a:ext>
              </a:extLst>
            </p:cNvPr>
            <p:cNvSpPr txBox="1"/>
            <p:nvPr/>
          </p:nvSpPr>
          <p:spPr>
            <a:xfrm>
              <a:off x="8677037" y="4085403"/>
              <a:ext cx="2331087" cy="584775"/>
            </a:xfrm>
            <a:prstGeom prst="rect">
              <a:avLst/>
            </a:prstGeom>
          </p:spPr>
          <p:txBody>
            <a:bodyPr wrap="none" rtlCol="0">
              <a:spAutoFit/>
            </a:bodyPr>
            <a:lstStyle/>
            <a:p>
              <a:r>
                <a:rPr lang="en-US" sz="3200" dirty="0"/>
                <a:t>Population</a:t>
              </a:r>
            </a:p>
          </p:txBody>
        </p:sp>
        <p:sp>
          <p:nvSpPr>
            <p:cNvPr id="59" name="TextBox 58">
              <a:extLst>
                <a:ext uri="{FF2B5EF4-FFF2-40B4-BE49-F238E27FC236}">
                  <a16:creationId xmlns:a16="http://schemas.microsoft.com/office/drawing/2014/main" id="{59C5FD20-C3D3-0E41-8030-ABC9817EE226}"/>
                </a:ext>
              </a:extLst>
            </p:cNvPr>
            <p:cNvSpPr txBox="1"/>
            <p:nvPr/>
          </p:nvSpPr>
          <p:spPr>
            <a:xfrm>
              <a:off x="5240967" y="4976060"/>
              <a:ext cx="1415772" cy="830997"/>
            </a:xfrm>
            <a:prstGeom prst="rect">
              <a:avLst/>
            </a:prstGeom>
          </p:spPr>
          <p:txBody>
            <a:bodyPr wrap="none" rtlCol="0">
              <a:spAutoFit/>
            </a:bodyPr>
            <a:lstStyle/>
            <a:p>
              <a:pPr algn="r"/>
              <a:r>
                <a:rPr lang="en-US" sz="2400" dirty="0"/>
                <a:t>Need to</a:t>
              </a:r>
              <a:br>
                <a:rPr lang="en-US" sz="2400" dirty="0"/>
              </a:br>
              <a:r>
                <a:rPr lang="en-US" sz="2400" dirty="0"/>
                <a:t>Filter</a:t>
              </a:r>
            </a:p>
          </p:txBody>
        </p:sp>
        <p:sp>
          <p:nvSpPr>
            <p:cNvPr id="60" name="TextBox 59">
              <a:extLst>
                <a:ext uri="{FF2B5EF4-FFF2-40B4-BE49-F238E27FC236}">
                  <a16:creationId xmlns:a16="http://schemas.microsoft.com/office/drawing/2014/main" id="{B43B4FB2-CC64-BF41-AB0C-B0EF978AF4E8}"/>
                </a:ext>
              </a:extLst>
            </p:cNvPr>
            <p:cNvSpPr txBox="1"/>
            <p:nvPr/>
          </p:nvSpPr>
          <p:spPr>
            <a:xfrm>
              <a:off x="9822981" y="4976060"/>
              <a:ext cx="1893531" cy="830997"/>
            </a:xfrm>
            <a:prstGeom prst="rect">
              <a:avLst/>
            </a:prstGeom>
          </p:spPr>
          <p:txBody>
            <a:bodyPr wrap="none" rtlCol="0">
              <a:spAutoFit/>
            </a:bodyPr>
            <a:lstStyle/>
            <a:p>
              <a:r>
                <a:rPr lang="en-US" sz="2400" dirty="0"/>
                <a:t>Need more</a:t>
              </a:r>
              <a:br>
                <a:rPr lang="en-US" sz="2400" dirty="0"/>
              </a:br>
              <a:r>
                <a:rPr lang="en-US" sz="2400" dirty="0"/>
                <a:t>data</a:t>
              </a:r>
            </a:p>
          </p:txBody>
        </p:sp>
      </p:grpSp>
    </p:spTree>
    <p:extLst>
      <p:ext uri="{BB962C8B-B14F-4D97-AF65-F5344CB8AC3E}">
        <p14:creationId xmlns:p14="http://schemas.microsoft.com/office/powerpoint/2010/main" val="1919452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B0E6F7-790D-3C4F-9B3B-CB29A69CF5CA}"/>
              </a:ext>
            </a:extLst>
          </p:cNvPr>
          <p:cNvSpPr>
            <a:spLocks noGrp="1"/>
          </p:cNvSpPr>
          <p:nvPr>
            <p:ph type="title"/>
          </p:nvPr>
        </p:nvSpPr>
        <p:spPr/>
        <p:txBody>
          <a:bodyPr/>
          <a:lstStyle/>
          <a:p>
            <a:r>
              <a:rPr lang="en-US" dirty="0"/>
              <a:t>Last Lecture</a:t>
            </a:r>
          </a:p>
        </p:txBody>
      </p:sp>
      <p:sp>
        <p:nvSpPr>
          <p:cNvPr id="3" name="Content Placeholder 2">
            <a:extLst>
              <a:ext uri="{FF2B5EF4-FFF2-40B4-BE49-F238E27FC236}">
                <a16:creationId xmlns:a16="http://schemas.microsoft.com/office/drawing/2014/main" id="{C10D3012-B201-9D40-BEC0-9D30D6EE1A32}"/>
              </a:ext>
            </a:extLst>
          </p:cNvPr>
          <p:cNvSpPr>
            <a:spLocks noGrp="1"/>
          </p:cNvSpPr>
          <p:nvPr>
            <p:ph idx="1"/>
          </p:nvPr>
        </p:nvSpPr>
        <p:spPr>
          <a:xfrm>
            <a:off x="552450" y="1646238"/>
            <a:ext cx="11353800" cy="3803586"/>
          </a:xfrm>
        </p:spPr>
        <p:txBody>
          <a:bodyPr>
            <a:normAutofit/>
          </a:bodyPr>
          <a:lstStyle/>
          <a:p>
            <a:r>
              <a:rPr lang="en-US" dirty="0"/>
              <a:t>Started discussing exploratory data analysis</a:t>
            </a:r>
          </a:p>
          <a:p>
            <a:r>
              <a:rPr lang="en-US" b="1" dirty="0"/>
              <a:t>Structure</a:t>
            </a:r>
            <a:r>
              <a:rPr lang="en-US" dirty="0"/>
              <a:t> -- </a:t>
            </a:r>
            <a:r>
              <a:rPr lang="en-US" i="1" dirty="0"/>
              <a:t>the “shape” of a data file (how is it organized)</a:t>
            </a:r>
          </a:p>
          <a:p>
            <a:r>
              <a:rPr lang="en-US" b="1" i="1" dirty="0"/>
              <a:t>Granularity </a:t>
            </a:r>
            <a:r>
              <a:rPr lang="en-US" i="1" dirty="0"/>
              <a:t>-- how fine/coarse is each datum</a:t>
            </a:r>
          </a:p>
          <a:p>
            <a:r>
              <a:rPr lang="en-US" b="1" i="1" dirty="0"/>
              <a:t>Scope</a:t>
            </a:r>
            <a:r>
              <a:rPr lang="en-US" i="1" dirty="0"/>
              <a:t> -- how (in)complete is the data</a:t>
            </a:r>
          </a:p>
          <a:p>
            <a:r>
              <a:rPr lang="en-US" b="1" i="1" dirty="0"/>
              <a:t>Temporality</a:t>
            </a:r>
            <a:r>
              <a:rPr lang="en-US" i="1" dirty="0"/>
              <a:t> -- how is the data situated in time</a:t>
            </a:r>
          </a:p>
          <a:p>
            <a:endParaRPr lang="en-US" i="1" dirty="0"/>
          </a:p>
          <a:p>
            <a:endParaRPr lang="en-US" i="1" dirty="0"/>
          </a:p>
        </p:txBody>
      </p:sp>
    </p:spTree>
    <p:extLst>
      <p:ext uri="{BB962C8B-B14F-4D97-AF65-F5344CB8AC3E}">
        <p14:creationId xmlns:p14="http://schemas.microsoft.com/office/powerpoint/2010/main" val="42464086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1074" y="0"/>
            <a:ext cx="3690366" cy="1325563"/>
          </a:xfrm>
        </p:spPr>
        <p:txBody>
          <a:bodyPr/>
          <a:lstStyle/>
          <a:p>
            <a:r>
              <a:rPr lang="en-US" dirty="0"/>
              <a:t>Temporality</a:t>
            </a:r>
          </a:p>
        </p:txBody>
      </p:sp>
      <p:sp>
        <p:nvSpPr>
          <p:cNvPr id="3" name="Content Placeholder 2"/>
          <p:cNvSpPr>
            <a:spLocks noGrp="1"/>
          </p:cNvSpPr>
          <p:nvPr>
            <p:ph idx="1"/>
          </p:nvPr>
        </p:nvSpPr>
        <p:spPr>
          <a:xfrm>
            <a:off x="669471" y="1009849"/>
            <a:ext cx="11522529" cy="4351339"/>
          </a:xfrm>
        </p:spPr>
        <p:txBody>
          <a:bodyPr>
            <a:noAutofit/>
          </a:bodyPr>
          <a:lstStyle/>
          <a:p>
            <a:r>
              <a:rPr lang="en-US" dirty="0"/>
              <a:t>Data changes </a:t>
            </a:r>
            <a:r>
              <a:rPr lang="en-US" dirty="0">
                <a:sym typeface="Wingdings" pitchFamily="2" charset="2"/>
              </a:rPr>
              <a:t> When was the data collected!</a:t>
            </a:r>
            <a:endParaRPr lang="en-US" dirty="0"/>
          </a:p>
          <a:p>
            <a:r>
              <a:rPr lang="en-US" dirty="0"/>
              <a:t>What is the meaning of a the time and date fields?</a:t>
            </a:r>
          </a:p>
          <a:p>
            <a:pPr lvl="1"/>
            <a:r>
              <a:rPr lang="en-US" dirty="0"/>
              <a:t>When the “event” </a:t>
            </a:r>
            <a:r>
              <a:rPr lang="en-US" b="1" dirty="0"/>
              <a:t>happened</a:t>
            </a:r>
            <a:r>
              <a:rPr lang="en-US" dirty="0"/>
              <a:t>?</a:t>
            </a:r>
          </a:p>
          <a:p>
            <a:pPr lvl="1"/>
            <a:r>
              <a:rPr lang="en-US" dirty="0"/>
              <a:t>When the data was </a:t>
            </a:r>
            <a:r>
              <a:rPr lang="en-US" b="1" dirty="0"/>
              <a:t>collected</a:t>
            </a:r>
            <a:r>
              <a:rPr lang="en-US" dirty="0"/>
              <a:t> or was </a:t>
            </a:r>
            <a:r>
              <a:rPr lang="en-US" b="1" dirty="0"/>
              <a:t>entered</a:t>
            </a:r>
            <a:r>
              <a:rPr lang="en-US" dirty="0"/>
              <a:t> into the system?</a:t>
            </a:r>
          </a:p>
          <a:p>
            <a:pPr lvl="1"/>
            <a:r>
              <a:rPr lang="en-US" dirty="0"/>
              <a:t>Date the data was copied into a database (look for many matching timestamps)</a:t>
            </a:r>
          </a:p>
          <a:p>
            <a:r>
              <a:rPr lang="en-US" dirty="0"/>
              <a:t>Time depends on where! (Time zones &amp; daylight savings)</a:t>
            </a:r>
          </a:p>
          <a:p>
            <a:pPr lvl="1"/>
            <a:r>
              <a:rPr lang="en-US" dirty="0"/>
              <a:t>Learn to use </a:t>
            </a:r>
            <a:r>
              <a:rPr lang="en-US" b="1" dirty="0" err="1"/>
              <a:t>datetime</a:t>
            </a:r>
            <a:r>
              <a:rPr lang="en-US" dirty="0"/>
              <a:t> python library</a:t>
            </a:r>
          </a:p>
          <a:p>
            <a:pPr lvl="1"/>
            <a:r>
              <a:rPr lang="en-US" dirty="0"/>
              <a:t>Multiple string representation (depends on region): 07/08/09?</a:t>
            </a:r>
          </a:p>
          <a:p>
            <a:r>
              <a:rPr lang="en-US" dirty="0"/>
              <a:t>Are there strange null values?</a:t>
            </a:r>
          </a:p>
          <a:p>
            <a:pPr lvl="1"/>
            <a:r>
              <a:rPr lang="en-US" dirty="0"/>
              <a:t>January 1</a:t>
            </a:r>
            <a:r>
              <a:rPr lang="en-US" baseline="30000" dirty="0"/>
              <a:t>st</a:t>
            </a:r>
            <a:r>
              <a:rPr lang="en-US" dirty="0"/>
              <a:t> 1970, January 1</a:t>
            </a:r>
            <a:r>
              <a:rPr lang="en-US" baseline="30000" dirty="0"/>
              <a:t>st</a:t>
            </a:r>
            <a:r>
              <a:rPr lang="en-US" dirty="0"/>
              <a:t> 1900</a:t>
            </a:r>
          </a:p>
          <a:p>
            <a:r>
              <a:rPr lang="en-US" dirty="0"/>
              <a:t>Is there periodicity? Diurnal patterns</a:t>
            </a:r>
          </a:p>
        </p:txBody>
      </p:sp>
    </p:spTree>
    <p:extLst>
      <p:ext uri="{BB962C8B-B14F-4D97-AF65-F5344CB8AC3E}">
        <p14:creationId xmlns:p14="http://schemas.microsoft.com/office/powerpoint/2010/main" val="1694313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fade">
                                      <p:cBhvr>
                                        <p:cTn id="52" dur="500"/>
                                        <p:tgtEl>
                                          <p:spTgt spid="3">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3">
                                            <p:txEl>
                                              <p:pRg st="10" end="10"/>
                                            </p:txEl>
                                          </p:spTgt>
                                        </p:tgtEl>
                                        <p:attrNameLst>
                                          <p:attrName>style.visibility</p:attrName>
                                        </p:attrNameLst>
                                      </p:cBhvr>
                                      <p:to>
                                        <p:strVal val="visible"/>
                                      </p:to>
                                    </p:set>
                                    <p:animEffect transition="in" filter="fade">
                                      <p:cBhvr>
                                        <p:cTn id="57"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9B710B-4345-C349-ABC3-104B4174D3BC}"/>
              </a:ext>
            </a:extLst>
          </p:cNvPr>
          <p:cNvSpPr>
            <a:spLocks noGrp="1"/>
          </p:cNvSpPr>
          <p:nvPr>
            <p:ph type="title"/>
          </p:nvPr>
        </p:nvSpPr>
        <p:spPr>
          <a:xfrm>
            <a:off x="552450" y="186563"/>
            <a:ext cx="10801350" cy="1325563"/>
          </a:xfrm>
        </p:spPr>
        <p:txBody>
          <a:bodyPr/>
          <a:lstStyle/>
          <a:p>
            <a:r>
              <a:rPr lang="en-US" dirty="0"/>
              <a:t>Unix Time / POSIX Time</a:t>
            </a:r>
          </a:p>
        </p:txBody>
      </p:sp>
      <p:sp>
        <p:nvSpPr>
          <p:cNvPr id="3" name="Content Placeholder 2">
            <a:extLst>
              <a:ext uri="{FF2B5EF4-FFF2-40B4-BE49-F238E27FC236}">
                <a16:creationId xmlns:a16="http://schemas.microsoft.com/office/drawing/2014/main" id="{9DC4408B-C4DD-4342-8978-90DC05BB8B38}"/>
              </a:ext>
            </a:extLst>
          </p:cNvPr>
          <p:cNvSpPr>
            <a:spLocks noGrp="1"/>
          </p:cNvSpPr>
          <p:nvPr>
            <p:ph idx="1"/>
          </p:nvPr>
        </p:nvSpPr>
        <p:spPr>
          <a:xfrm>
            <a:off x="838200" y="1335459"/>
            <a:ext cx="10515600" cy="4882243"/>
          </a:xfrm>
        </p:spPr>
        <p:txBody>
          <a:bodyPr>
            <a:normAutofit/>
          </a:bodyPr>
          <a:lstStyle/>
          <a:p>
            <a:r>
              <a:rPr lang="en-US" dirty="0"/>
              <a:t>Time </a:t>
            </a:r>
            <a:r>
              <a:rPr lang="en-US" b="1" dirty="0"/>
              <a:t>measured in seconds</a:t>
            </a:r>
            <a:r>
              <a:rPr lang="en-US" dirty="0"/>
              <a:t> since January 1</a:t>
            </a:r>
            <a:r>
              <a:rPr lang="en-US" baseline="30000" dirty="0"/>
              <a:t>st</a:t>
            </a:r>
            <a:r>
              <a:rPr lang="en-US" dirty="0"/>
              <a:t> 1970</a:t>
            </a:r>
          </a:p>
          <a:p>
            <a:pPr lvl="1"/>
            <a:r>
              <a:rPr lang="en-US" dirty="0"/>
              <a:t>Minus leap seconds …</a:t>
            </a:r>
          </a:p>
          <a:p>
            <a:r>
              <a:rPr lang="en-US" dirty="0"/>
              <a:t>Unix time follows Coordinated Universal Time (UTC)</a:t>
            </a:r>
          </a:p>
          <a:p>
            <a:pPr lvl="1"/>
            <a:r>
              <a:rPr lang="en-US" dirty="0"/>
              <a:t>International time standard </a:t>
            </a:r>
          </a:p>
          <a:p>
            <a:pPr lvl="1"/>
            <a:r>
              <a:rPr lang="en-US" dirty="0"/>
              <a:t>Measured at 0 degrees latitude </a:t>
            </a:r>
          </a:p>
          <a:p>
            <a:pPr lvl="2"/>
            <a:r>
              <a:rPr lang="en-US" dirty="0"/>
              <a:t>Similar to Greenwich Mean Time (GMT)</a:t>
            </a:r>
          </a:p>
          <a:p>
            <a:pPr lvl="1"/>
            <a:r>
              <a:rPr lang="en-US" dirty="0"/>
              <a:t>No daylight savings </a:t>
            </a:r>
          </a:p>
          <a:p>
            <a:pPr lvl="1"/>
            <a:r>
              <a:rPr lang="en-US" dirty="0"/>
              <a:t>Time codes </a:t>
            </a:r>
          </a:p>
          <a:p>
            <a:r>
              <a:rPr lang="en-US" dirty="0"/>
              <a:t>Time Zones:</a:t>
            </a:r>
          </a:p>
          <a:p>
            <a:pPr lvl="1"/>
            <a:r>
              <a:rPr lang="en-US" dirty="0"/>
              <a:t>San Francisco (UTC-8) </a:t>
            </a:r>
            <a:br>
              <a:rPr lang="en-US" dirty="0"/>
            </a:br>
            <a:r>
              <a:rPr lang="en-US" dirty="0"/>
              <a:t>without daylight savings</a:t>
            </a:r>
          </a:p>
        </p:txBody>
      </p:sp>
      <p:pic>
        <p:nvPicPr>
          <p:cNvPr id="4" name="Picture 3">
            <a:extLst>
              <a:ext uri="{FF2B5EF4-FFF2-40B4-BE49-F238E27FC236}">
                <a16:creationId xmlns:a16="http://schemas.microsoft.com/office/drawing/2014/main" id="{14A9CD6A-26B2-B54E-8E24-8ACD4788E24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347857" y="4290604"/>
            <a:ext cx="4844143" cy="2567396"/>
          </a:xfrm>
          <a:prstGeom prst="rect">
            <a:avLst/>
          </a:prstGeom>
        </p:spPr>
      </p:pic>
      <p:sp>
        <p:nvSpPr>
          <p:cNvPr id="5" name="Rectangle 4">
            <a:extLst>
              <a:ext uri="{FF2B5EF4-FFF2-40B4-BE49-F238E27FC236}">
                <a16:creationId xmlns:a16="http://schemas.microsoft.com/office/drawing/2014/main" id="{C8ACE768-34AD-2D42-9492-C3A1AAA61F29}"/>
              </a:ext>
            </a:extLst>
          </p:cNvPr>
          <p:cNvSpPr/>
          <p:nvPr/>
        </p:nvSpPr>
        <p:spPr>
          <a:xfrm>
            <a:off x="48987" y="6472339"/>
            <a:ext cx="7260771" cy="369332"/>
          </a:xfrm>
          <a:prstGeom prst="rect">
            <a:avLst/>
          </a:prstGeom>
        </p:spPr>
        <p:txBody>
          <a:bodyPr wrap="square">
            <a:spAutoFit/>
          </a:bodyPr>
          <a:lstStyle/>
          <a:p>
            <a:pPr algn="r"/>
            <a:r>
              <a:rPr lang="en-US" dirty="0"/>
              <a:t>https://</a:t>
            </a:r>
            <a:r>
              <a:rPr lang="en-US" dirty="0" err="1"/>
              <a:t>en.wikipedia.org</a:t>
            </a:r>
            <a:r>
              <a:rPr lang="en-US" dirty="0"/>
              <a:t>/wiki/</a:t>
            </a:r>
            <a:r>
              <a:rPr lang="en-US" dirty="0" err="1"/>
              <a:t>Coordinated_Universal_Time</a:t>
            </a:r>
            <a:endParaRPr lang="en-US" dirty="0"/>
          </a:p>
        </p:txBody>
      </p:sp>
    </p:spTree>
    <p:extLst>
      <p:ext uri="{BB962C8B-B14F-4D97-AF65-F5344CB8AC3E}">
        <p14:creationId xmlns:p14="http://schemas.microsoft.com/office/powerpoint/2010/main" val="39034495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fade">
                                      <p:cBhvr>
                                        <p:cTn id="30" dur="500"/>
                                        <p:tgtEl>
                                          <p:spTgt spid="3">
                                            <p:txEl>
                                              <p:pRg st="7" end="7"/>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fade">
                                      <p:cBhvr>
                                        <p:cTn id="35" dur="500"/>
                                        <p:tgtEl>
                                          <p:spTgt spid="3">
                                            <p:txEl>
                                              <p:pRg st="8" end="8"/>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
                                            <p:txEl>
                                              <p:pRg st="9" end="9"/>
                                            </p:txEl>
                                          </p:spTgt>
                                        </p:tgtEl>
                                        <p:attrNameLst>
                                          <p:attrName>style.visibility</p:attrName>
                                        </p:attrNameLst>
                                      </p:cBhvr>
                                      <p:to>
                                        <p:strVal val="visible"/>
                                      </p:to>
                                    </p:set>
                                    <p:animEffect transition="in" filter="fade">
                                      <p:cBhvr>
                                        <p:cTn id="38"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theme1.xml><?xml version="1.0" encoding="utf-8"?>
<a:theme xmlns:a="http://schemas.openxmlformats.org/drawingml/2006/main" name="2_Office Theme">
  <a:themeElements>
    <a:clrScheme name="Custom 1">
      <a:dk1>
        <a:srgbClr val="000000"/>
      </a:dk1>
      <a:lt1>
        <a:srgbClr val="FFFFFF"/>
      </a:lt1>
      <a:dk2>
        <a:srgbClr val="44546A"/>
      </a:dk2>
      <a:lt2>
        <a:srgbClr val="E7E6E6"/>
      </a:lt2>
      <a:accent1>
        <a:srgbClr val="5B9BD5"/>
      </a:accent1>
      <a:accent2>
        <a:srgbClr val="ED7D31"/>
      </a:accent2>
      <a:accent3>
        <a:srgbClr val="A5A5A5"/>
      </a:accent3>
      <a:accent4>
        <a:srgbClr val="D9615F"/>
      </a:accent4>
      <a:accent5>
        <a:srgbClr val="4472C4"/>
      </a:accent5>
      <a:accent6>
        <a:srgbClr val="70AD47"/>
      </a:accent6>
      <a:hlink>
        <a:srgbClr val="0563C1"/>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a:lstStyle/>
      <a:style>
        <a:lnRef idx="1">
          <a:schemeClr val="accent1"/>
        </a:lnRef>
        <a:fillRef idx="1">
          <a:schemeClr val="accent1"/>
        </a:fillRef>
        <a:effectRef idx="1">
          <a:schemeClr val="accent1"/>
        </a:effectRef>
        <a:fontRef idx="minor">
          <a:schemeClr val="lt1"/>
        </a:fontRef>
      </a:style>
    </a:spDef>
    <a:lnDef>
      <a:spPr/>
      <a:bodyPr/>
      <a:lstStyle/>
      <a:style>
        <a:lnRef idx="1">
          <a:schemeClr val="accent1"/>
        </a:lnRef>
        <a:fillRef idx="0">
          <a:schemeClr val="accent1"/>
        </a:fillRef>
        <a:effectRef idx="1">
          <a:schemeClr val="accent1"/>
        </a:effectRef>
        <a:fontRef idx="minor">
          <a:schemeClr val="tx1"/>
        </a:fontRef>
      </a:style>
    </a:lnDef>
    <a:txDef>
      <a:spPr/>
      <a:bodyPr/>
      <a:lstStyle/>
    </a:txDef>
  </a:objectDefaults>
  <a:extraClrSchemeLst/>
  <a:extLst>
    <a:ext uri="{05A4C25C-085E-4340-85A3-A5531E510DB2}">
      <thm15:themeFamily xmlns:thm15="http://schemas.microsoft.com/office/thememl/2012/main" name="ds100template" id="{3FE8F141-A9AE-1C42-89F6-14DD072DA360}" vid="{28E99920-B6A5-B44B-8849-CDA2E657974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24847</TotalTime>
  <Words>1747</Words>
  <Application>Microsoft Macintosh PowerPoint</Application>
  <PresentationFormat>Widescreen</PresentationFormat>
  <Paragraphs>381</Paragraphs>
  <Slides>29</Slides>
  <Notes>8</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29</vt:i4>
      </vt:variant>
    </vt:vector>
  </HeadingPairs>
  <TitlesOfParts>
    <vt:vector size="40" baseType="lpstr">
      <vt:lpstr>Arial</vt:lpstr>
      <vt:lpstr>Calibri</vt:lpstr>
      <vt:lpstr>Century Gothic</vt:lpstr>
      <vt:lpstr>Helvetica Neue</vt:lpstr>
      <vt:lpstr>Helvetica Neue Light</vt:lpstr>
      <vt:lpstr>Helvetica Neue Regular</vt:lpstr>
      <vt:lpstr>Mangal</vt:lpstr>
      <vt:lpstr>Monaco</vt:lpstr>
      <vt:lpstr>Times</vt:lpstr>
      <vt:lpstr>Wingdings</vt:lpstr>
      <vt:lpstr>2_Office Theme</vt:lpstr>
      <vt:lpstr>Data 100 Lecture 5: Data Cleaning &amp; Exploratory Data Analysis</vt:lpstr>
      <vt:lpstr>Last Lecture</vt:lpstr>
      <vt:lpstr>Last Lecture</vt:lpstr>
      <vt:lpstr>Group By – manipulating granularity</vt:lpstr>
      <vt:lpstr>Pivot – A kind of Group By Operation</vt:lpstr>
      <vt:lpstr>Last Lecture</vt:lpstr>
      <vt:lpstr>Last Lecture</vt:lpstr>
      <vt:lpstr>Temporality</vt:lpstr>
      <vt:lpstr>Unix Time / POSIX Time</vt:lpstr>
      <vt:lpstr>Key Data Properties to Consider in EDA</vt:lpstr>
      <vt:lpstr>Key Data Properties to Consider in EDA</vt:lpstr>
      <vt:lpstr>Faithfulness: Do I trust this data?</vt:lpstr>
      <vt:lpstr>Signs that your data may not be faithful</vt:lpstr>
      <vt:lpstr>How do you do EDA?</vt:lpstr>
      <vt:lpstr>Visualization and EDA</vt:lpstr>
      <vt:lpstr>PowerPoint Presentation</vt:lpstr>
      <vt:lpstr>Visualizing Univariate Relationships</vt:lpstr>
      <vt:lpstr>Histograms, Rug Plots, and KDE Interpolation</vt:lpstr>
      <vt:lpstr>Box Charts</vt:lpstr>
      <vt:lpstr>Bar Charts</vt:lpstr>
      <vt:lpstr>Visualizing Multivariate Relationships</vt:lpstr>
      <vt:lpstr>http://bit.ly/ds100-sp18-eda </vt:lpstr>
      <vt:lpstr>Quick Break</vt:lpstr>
      <vt:lpstr>Quick Break</vt:lpstr>
      <vt:lpstr>Berkeley Police Data Demo</vt:lpstr>
      <vt:lpstr>Berkeley Police Public Datasets</vt:lpstr>
      <vt:lpstr>Call Data Description</vt:lpstr>
      <vt:lpstr>Stops Data Description</vt:lpstr>
      <vt:lpstr>Caution about EDA</vt:lpstr>
    </vt:vector>
  </TitlesOfParts>
  <Company/>
  <LinksUpToDate>false</LinksUpToDate>
  <SharedDoc>false</SharedDoc>
  <HyperlinksChanged>false</HyperlinksChanged>
  <AppVersion>16.0009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DS100 Principles and Techniques of Data Science TA Info Session</dc:title>
  <dc:creator>Joseph Gonzalez</dc:creator>
  <cp:lastModifiedBy>Joseph Gonzalez</cp:lastModifiedBy>
  <cp:revision>500</cp:revision>
  <cp:lastPrinted>2018-02-01T06:56:25Z</cp:lastPrinted>
  <dcterms:created xsi:type="dcterms:W3CDTF">2016-10-21T21:56:42Z</dcterms:created>
  <dcterms:modified xsi:type="dcterms:W3CDTF">2018-02-01T06:56:27Z</dcterms:modified>
</cp:coreProperties>
</file>